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3"/>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261" r:id="rId16"/>
    <p:sldId id="397" r:id="rId17"/>
    <p:sldId id="268" r:id="rId18"/>
    <p:sldId id="269" r:id="rId19"/>
    <p:sldId id="270" r:id="rId20"/>
    <p:sldId id="271" r:id="rId21"/>
    <p:sldId id="398" r:id="rId22"/>
    <p:sldId id="266" r:id="rId23"/>
    <p:sldId id="272" r:id="rId24"/>
    <p:sldId id="273" r:id="rId25"/>
    <p:sldId id="276" r:id="rId26"/>
    <p:sldId id="346" r:id="rId27"/>
    <p:sldId id="340" r:id="rId28"/>
    <p:sldId id="278" r:id="rId29"/>
    <p:sldId id="279" r:id="rId30"/>
    <p:sldId id="341" r:id="rId31"/>
    <p:sldId id="339" r:id="rId32"/>
    <p:sldId id="342" r:id="rId33"/>
    <p:sldId id="344" r:id="rId34"/>
    <p:sldId id="343" r:id="rId35"/>
    <p:sldId id="393" r:id="rId36"/>
    <p:sldId id="394" r:id="rId37"/>
    <p:sldId id="396" r:id="rId38"/>
    <p:sldId id="400" r:id="rId39"/>
    <p:sldId id="383" r:id="rId40"/>
    <p:sldId id="283" r:id="rId41"/>
    <p:sldId id="284" r:id="rId42"/>
    <p:sldId id="285" r:id="rId43"/>
    <p:sldId id="286" r:id="rId44"/>
    <p:sldId id="287" r:id="rId45"/>
    <p:sldId id="288" r:id="rId46"/>
    <p:sldId id="290" r:id="rId47"/>
    <p:sldId id="291" r:id="rId48"/>
    <p:sldId id="292" r:id="rId49"/>
    <p:sldId id="293" r:id="rId50"/>
    <p:sldId id="318" r:id="rId51"/>
    <p:sldId id="319" r:id="rId52"/>
    <p:sldId id="320" r:id="rId53"/>
    <p:sldId id="321" r:id="rId54"/>
    <p:sldId id="322" r:id="rId55"/>
    <p:sldId id="323" r:id="rId56"/>
    <p:sldId id="277" r:id="rId57"/>
    <p:sldId id="324" r:id="rId58"/>
    <p:sldId id="325" r:id="rId59"/>
    <p:sldId id="280" r:id="rId60"/>
    <p:sldId id="326" r:id="rId61"/>
    <p:sldId id="327" r:id="rId62"/>
    <p:sldId id="328" r:id="rId63"/>
    <p:sldId id="329" r:id="rId64"/>
    <p:sldId id="330" r:id="rId65"/>
    <p:sldId id="331" r:id="rId66"/>
    <p:sldId id="332" r:id="rId67"/>
    <p:sldId id="333" r:id="rId68"/>
    <p:sldId id="289" r:id="rId69"/>
    <p:sldId id="334" r:id="rId70"/>
    <p:sldId id="335" r:id="rId71"/>
    <p:sldId id="399" r:id="rId72"/>
  </p:sldIdLst>
  <p:sldSz cx="12192000" cy="6858000"/>
  <p:notesSz cx="6858000" cy="9144000"/>
  <p:embeddedFontLst>
    <p:embeddedFont>
      <p:font typeface="Cambria Math" panose="02040503050406030204" pitchFamily="18" charset="0"/>
      <p:regular r:id="rId74"/>
    </p:embeddedFont>
    <p:embeddedFont>
      <p:font typeface="Consolas" panose="020B0609020204030204" pitchFamily="49" charset="0"/>
      <p:regular r:id="rId75"/>
      <p:bold r:id="rId76"/>
      <p:italic r:id="rId77"/>
      <p:boldItalic r:id="rId78"/>
    </p:embeddedFont>
    <p:embeddedFont>
      <p:font typeface="Georgia" panose="02040502050405020303" pitchFamily="18" charset="0"/>
      <p:regular r:id="rId79"/>
      <p:bold r:id="rId80"/>
      <p:italic r:id="rId81"/>
      <p:boldItalic r:id="rId82"/>
    </p:embeddedFont>
    <p:embeddedFont>
      <p:font typeface="Helvetica" panose="020B0604020202020204" pitchFamily="34" charset="0"/>
      <p:regular r:id="rId83"/>
      <p:bold r:id="rId84"/>
      <p:italic r:id="rId85"/>
      <p:boldItalic r:id="rId86"/>
    </p:embeddedFont>
    <p:embeddedFont>
      <p:font typeface="Quattrocento Sans" panose="020B0502050000020003" pitchFamily="34" charset="0"/>
      <p:regular r:id="rId87"/>
      <p:bold r:id="rId88"/>
      <p:italic r:id="rId89"/>
      <p:boldItalic r:id="rId90"/>
    </p:embeddedFont>
    <p:embeddedFont>
      <p:font typeface="Trebuchet MS" panose="020B0603020202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92" autoAdjust="0"/>
  </p:normalViewPr>
  <p:slideViewPr>
    <p:cSldViewPr snapToGrid="0">
      <p:cViewPr varScale="1">
        <p:scale>
          <a:sx n="66" d="100"/>
          <a:sy n="66" d="100"/>
        </p:scale>
        <p:origin x="1301" y="53"/>
      </p:cViewPr>
      <p:guideLst/>
    </p:cSldViewPr>
  </p:slideViewPr>
  <p:notesTextViewPr>
    <p:cViewPr>
      <p:scale>
        <a:sx n="1" d="1"/>
        <a:sy n="1" d="1"/>
      </p:scale>
      <p:origin x="0" y="0"/>
    </p:cViewPr>
  </p:notesTextViewPr>
  <p:sorterViewPr>
    <p:cViewPr varScale="1">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vertices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3dc07705c2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3dc07705c2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vertices so all edges go from left to right (all the dependency arrows are satisfied and the vertices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vertex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vertices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3dc07705c2_0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23dc07705c2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159937079_1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22159937079_1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481" name="Google Shape;481;g22159937079_1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
        <p:nvSpPr>
          <p:cNvPr id="482" name="Google Shape;482;g22159937079_1_29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215993707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2159937079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2" name="Google Shape;1112;g22159937079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Introduction">
  <p:cSld name="2_Custom Layout">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5GcSvYDgiSo&amp;list=PLnZHgAO8ocBv6XRqZkqQjrsIJijn82UUC&amp;index=6" TargetMode="External"/><Relationship Id="rId2" Type="http://schemas.openxmlformats.org/officeDocument/2006/relationships/hyperlink" Target="https://www.youtube.com/watch?v=N6wicLpEmHY&amp;list=PLnZHgAO8ocBv6XRqZkqQjrsIJijn82UUC&amp;index=5" TargetMode="External"/><Relationship Id="rId1" Type="http://schemas.openxmlformats.org/officeDocument/2006/relationships/slideLayout" Target="../slideLayouts/slideLayout2.xml"/><Relationship Id="rId4" Type="http://schemas.openxmlformats.org/officeDocument/2006/relationships/hyperlink" Target="https://www.youtube.com/watch?v=7J3GadLzydI&amp;list=PLnZHgAO8ocBv6XRqZkqQjrsIJijn82UUC&amp;index=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p:nvPr/>
        </p:nvSpPr>
        <p:spPr>
          <a:xfrm>
            <a:off x="1870000" y="324250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Graph Traversals</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Shortest Path</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n : s.neighbors) {</a:t>
            </a:r>
            <a:endParaRPr/>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A queue keeps track of “</a:t>
            </a:r>
            <a:r>
              <a:rPr lang="en-US" sz="1800" b="1" dirty="0">
                <a:solidFill>
                  <a:srgbClr val="4C3283"/>
                </a:solidFill>
                <a:latin typeface="Quattrocento Sans"/>
                <a:ea typeface="Quattrocento Sans"/>
                <a:cs typeface="Quattrocento Sans"/>
                <a:sym typeface="Quattrocento Sans"/>
              </a:rPr>
              <a:t>outer edge</a:t>
            </a:r>
            <a:r>
              <a:rPr lang="en-US" sz="1800" dirty="0">
                <a:solidFill>
                  <a:schemeClr val="lt1"/>
                </a:solidFill>
                <a:latin typeface="Quattrocento Sans"/>
                <a:ea typeface="Quattrocento Sans"/>
                <a:cs typeface="Quattrocento Sans"/>
                <a:sym typeface="Quattrocento Sans"/>
              </a:rPr>
              <a:t>” of nodes still to explore</a:t>
            </a:r>
            <a:endParaRPr dirty="0"/>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Look at all that element’s children</a:t>
            </a:r>
            <a:endParaRPr/>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31100"/>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accent3"/>
                </a:solidFill>
                <a:latin typeface="Consolas"/>
                <a:ea typeface="Consolas"/>
                <a:cs typeface="Consolas"/>
                <a:sym typeface="Consolas"/>
              </a:rPr>
              <a:t>Queue</a:t>
            </a:r>
            <a:r>
              <a:rPr lang="en-US" sz="1600">
                <a:solidFill>
                  <a:schemeClr val="dk1"/>
                </a:solidFill>
                <a:latin typeface="Consolas"/>
                <a:ea typeface="Consolas"/>
                <a:cs typeface="Consolas"/>
                <a:sym typeface="Consolas"/>
              </a:rPr>
              <a:t>&lt;</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&gt; perimeter = </a:t>
            </a:r>
            <a:r>
              <a:rPr lang="en-US" sz="1600">
                <a:solidFill>
                  <a:schemeClr val="accent2"/>
                </a:solidFill>
                <a:latin typeface="Consolas"/>
                <a:ea typeface="Consolas"/>
                <a:cs typeface="Consolas"/>
                <a:sym typeface="Consolas"/>
              </a:rPr>
              <a:t>new</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Queue</a:t>
            </a:r>
            <a:r>
              <a:rPr lang="en-US" sz="1600">
                <a:solidFill>
                  <a:schemeClr val="dk1"/>
                </a:solidFill>
                <a:latin typeface="Consolas"/>
                <a:ea typeface="Consolas"/>
                <a:cs typeface="Consolas"/>
                <a:sym typeface="Consolas"/>
              </a:rPr>
              <a:t>&lt;&gt;();</a:t>
            </a:r>
            <a:endParaRPr>
              <a:solidFill>
                <a:schemeClr val="dk1"/>
              </a:solidFill>
            </a:endParaRPr>
          </a:p>
        </p:txBody>
      </p:sp>
      <p:sp>
        <p:nvSpPr>
          <p:cNvPr id="451" name="Google Shape;451;p30"/>
          <p:cNvSpPr txBox="1"/>
          <p:nvPr/>
        </p:nvSpPr>
        <p:spPr>
          <a:xfrm>
            <a:off x="6474950" y="1817100"/>
            <a:ext cx="54720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&lt;</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&gt; visited = </a:t>
            </a:r>
            <a:r>
              <a:rPr lang="en-US" sz="1600">
                <a:solidFill>
                  <a:schemeClr val="accent2"/>
                </a:solidFill>
                <a:latin typeface="Consolas"/>
                <a:ea typeface="Consolas"/>
                <a:cs typeface="Consolas"/>
                <a:sym typeface="Consolas"/>
              </a:rPr>
              <a:t>new</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&lt;&gt;();  </a:t>
            </a:r>
            <a:endParaRPr/>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while</a:t>
            </a: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a:solidFill>
                  <a:schemeClr val="dk1"/>
                </a:solidFill>
                <a:latin typeface="Consolas"/>
                <a:ea typeface="Consolas"/>
                <a:cs typeface="Consolas"/>
                <a:sym typeface="Consolas"/>
              </a:rPr>
              <a:t>();</a:t>
            </a:r>
            <a:endParaRPr/>
          </a:p>
        </p:txBody>
      </p:sp>
      <p:sp>
        <p:nvSpPr>
          <p:cNvPr id="454" name="Google Shape;454;p30"/>
          <p:cNvSpPr txBox="1"/>
          <p:nvPr/>
        </p:nvSpPr>
        <p:spPr>
          <a:xfrm>
            <a:off x="6824900" y="3885900"/>
            <a:ext cx="5472000" cy="726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for</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Edge</a:t>
            </a:r>
            <a:r>
              <a:rPr lang="en-US" sz="160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a:solidFill>
                  <a:schemeClr val="dk1"/>
                </a:solidFill>
                <a:latin typeface="Consolas"/>
                <a:ea typeface="Consolas"/>
                <a:cs typeface="Consolas"/>
                <a:sym typeface="Consolas"/>
              </a:rPr>
              <a:t>(from))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a:solidFill>
                  <a:schemeClr val="dk1"/>
                </a:solidFill>
                <a:latin typeface="Consolas"/>
                <a:ea typeface="Consolas"/>
                <a:cs typeface="Consolas"/>
                <a:sym typeface="Consolas"/>
              </a:rPr>
              <a:t>();</a:t>
            </a:r>
            <a:endParaRPr/>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perimeter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&lt;&gt;();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perimeter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&lt;&gt;();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59236" y="110143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27595" y="115532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vertices, find shortest path from any vertex in the set to every other vertex,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1" name="object 42">
            <a:extLst>
              <a:ext uri="{FF2B5EF4-FFF2-40B4-BE49-F238E27FC236}">
                <a16:creationId xmlns:a16="http://schemas.microsoft.com/office/drawing/2014/main" id="{D3A56EB1-2BB8-794C-450F-17820221097D}"/>
              </a:ext>
            </a:extLst>
          </p:cNvPr>
          <p:cNvSpPr txBox="1"/>
          <p:nvPr/>
        </p:nvSpPr>
        <p:spPr>
          <a:xfrm>
            <a:off x="9830914"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2</a:t>
            </a:r>
          </a:p>
        </p:txBody>
      </p:sp>
      <p:sp>
        <p:nvSpPr>
          <p:cNvPr id="12" name="object 43">
            <a:extLst>
              <a:ext uri="{FF2B5EF4-FFF2-40B4-BE49-F238E27FC236}">
                <a16:creationId xmlns:a16="http://schemas.microsoft.com/office/drawing/2014/main" id="{C76BA172-44BF-5ADC-92F0-7B9F8DA656D6}"/>
              </a:ext>
            </a:extLst>
          </p:cNvPr>
          <p:cNvSpPr txBox="1"/>
          <p:nvPr/>
        </p:nvSpPr>
        <p:spPr>
          <a:xfrm>
            <a:off x="8542715"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1</a:t>
            </a: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390948"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1" name="object 42">
            <a:extLst>
              <a:ext uri="{FF2B5EF4-FFF2-40B4-BE49-F238E27FC236}">
                <a16:creationId xmlns:a16="http://schemas.microsoft.com/office/drawing/2014/main" id="{5D436000-1F7D-052B-5DE1-42E95FDD2566}"/>
              </a:ext>
            </a:extLst>
          </p:cNvPr>
          <p:cNvSpPr txBox="1"/>
          <p:nvPr/>
        </p:nvSpPr>
        <p:spPr>
          <a:xfrm>
            <a:off x="11018626"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a:t>
            </a:r>
            <a:r>
              <a:rPr lang="en-US" sz="1125" b="1" dirty="0">
                <a:solidFill>
                  <a:srgbClr val="C0504D"/>
                </a:solidFill>
                <a:latin typeface="Arial" panose="020B0604020202020204" pitchFamily="34" charset="0"/>
                <a:ea typeface="+mn-ea"/>
                <a:cs typeface="Arial" panose="020B0604020202020204" pitchFamily="34" charset="0"/>
              </a:rPr>
              <a:t>3</a:t>
            </a:r>
            <a:endParaRPr sz="1125" b="1" dirty="0">
              <a:solidFill>
                <a:srgbClr val="C0504D"/>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dissolve">
                                      <p:cBhvr>
                                        <p:cTn id="78" dur="500"/>
                                        <p:tgtEl>
                                          <p:spTgt spid="3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dissolve">
                                      <p:cBhvr>
                                        <p:cTn id="81" dur="500"/>
                                        <p:tgtEl>
                                          <p:spTgt spid="3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dissolve">
                                      <p:cBhvr>
                                        <p:cTn id="93" dur="500"/>
                                        <p:tgtEl>
                                          <p:spTgt spid="36"/>
                                        </p:tgtEl>
                                      </p:cBhvr>
                                    </p:animEffect>
                                  </p:childTnLst>
                                </p:cTn>
                              </p:par>
                              <p:par>
                                <p:cTn id="94" presetID="9" presetClass="entr" presetSubtype="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dissolve">
                                      <p:cBhvr>
                                        <p:cTn id="96" dur="500"/>
                                        <p:tgtEl>
                                          <p:spTgt spid="37"/>
                                        </p:tgtEl>
                                      </p:cBhvr>
                                    </p:animEffect>
                                  </p:childTnLst>
                                </p:cTn>
                              </p:par>
                              <p:par>
                                <p:cTn id="97" presetID="9"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dissolve">
                                      <p:cBhvr>
                                        <p:cTn id="99" dur="500"/>
                                        <p:tgtEl>
                                          <p:spTgt spid="38"/>
                                        </p:tgtEl>
                                      </p:cBhvr>
                                    </p:animEffect>
                                  </p:childTnLst>
                                </p:cTn>
                              </p:par>
                              <p:par>
                                <p:cTn id="100" presetID="9"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dissolve">
                                      <p:cBhvr>
                                        <p:cTn id="108" dur="500"/>
                                        <p:tgtEl>
                                          <p:spTgt spid="41"/>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dissolve">
                                      <p:cBhvr>
                                        <p:cTn id="111" dur="500"/>
                                        <p:tgtEl>
                                          <p:spTgt spid="4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dissolve">
                                      <p:cBhvr>
                                        <p:cTn id="114" dur="500"/>
                                        <p:tgtEl>
                                          <p:spTgt spid="43"/>
                                        </p:tgtEl>
                                      </p:cBhvr>
                                    </p:animEffect>
                                  </p:childTnLst>
                                </p:cTn>
                              </p:par>
                              <p:par>
                                <p:cTn id="115" presetID="9"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dissolve">
                                      <p:cBhvr>
                                        <p:cTn id="117" dur="500"/>
                                        <p:tgtEl>
                                          <p:spTgt spid="44"/>
                                        </p:tgtEl>
                                      </p:cBhvr>
                                    </p:animEffect>
                                  </p:childTnLst>
                                </p:cTn>
                              </p:par>
                              <p:par>
                                <p:cTn id="118" presetID="9"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dissolve">
                                      <p:cBhvr>
                                        <p:cTn id="120" dur="500"/>
                                        <p:tgtEl>
                                          <p:spTgt spid="45"/>
                                        </p:tgtEl>
                                      </p:cBhvr>
                                    </p:animEffect>
                                  </p:childTnLst>
                                </p:cTn>
                              </p:par>
                              <p:par>
                                <p:cTn id="121" presetID="9"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dissolve">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41"/>
                                        </p:tgtEl>
                                        <p:attrNameLst>
                                          <p:attrName>fillcolor</p:attrName>
                                        </p:attrNameLst>
                                      </p:cBhvr>
                                      <p:to>
                                        <a:srgbClr val="3EC055"/>
                                      </p:to>
                                    </p:animClr>
                                    <p:set>
                                      <p:cBhvr>
                                        <p:cTn id="128" dur="2000" fill="hold"/>
                                        <p:tgtEl>
                                          <p:spTgt spid="41"/>
                                        </p:tgtEl>
                                        <p:attrNameLst>
                                          <p:attrName>fill.type</p:attrName>
                                        </p:attrNameLst>
                                      </p:cBhvr>
                                      <p:to>
                                        <p:strVal val="solid"/>
                                      </p:to>
                                    </p:set>
                                    <p:set>
                                      <p:cBhvr>
                                        <p:cTn id="129" dur="2000" fill="hold"/>
                                        <p:tgtEl>
                                          <p:spTgt spid="41"/>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32"/>
                                        </p:tgtEl>
                                        <p:attrNameLst>
                                          <p:attrName>fillcolor</p:attrName>
                                        </p:attrNameLst>
                                      </p:cBhvr>
                                      <p:to>
                                        <a:schemeClr val="accent2"/>
                                      </p:to>
                                    </p:animClr>
                                    <p:set>
                                      <p:cBhvr>
                                        <p:cTn id="134" dur="2000" fill="hold"/>
                                        <p:tgtEl>
                                          <p:spTgt spid="32"/>
                                        </p:tgtEl>
                                        <p:attrNameLst>
                                          <p:attrName>fill.type</p:attrName>
                                        </p:attrNameLst>
                                      </p:cBhvr>
                                      <p:to>
                                        <p:strVal val="solid"/>
                                      </p:to>
                                    </p:set>
                                    <p:set>
                                      <p:cBhvr>
                                        <p:cTn id="135" dur="2000" fill="hold"/>
                                        <p:tgtEl>
                                          <p:spTgt spid="3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2000" fill="hold"/>
                                        <p:tgtEl>
                                          <p:spTgt spid="22"/>
                                        </p:tgtEl>
                                        <p:attrNameLst>
                                          <p:attrName>fillcolor</p:attrName>
                                        </p:attrNameLst>
                                      </p:cBhvr>
                                      <p:to>
                                        <a:schemeClr val="accent2"/>
                                      </p:to>
                                    </p:animClr>
                                    <p:set>
                                      <p:cBhvr>
                                        <p:cTn id="138" dur="2000" fill="hold"/>
                                        <p:tgtEl>
                                          <p:spTgt spid="22"/>
                                        </p:tgtEl>
                                        <p:attrNameLst>
                                          <p:attrName>fill.type</p:attrName>
                                        </p:attrNameLst>
                                      </p:cBhvr>
                                      <p:to>
                                        <p:strVal val="solid"/>
                                      </p:to>
                                    </p:set>
                                    <p:set>
                                      <p:cBhvr>
                                        <p:cTn id="139" dur="2000" fill="hold"/>
                                        <p:tgtEl>
                                          <p:spTgt spid="22"/>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2000" fill="hold"/>
                                        <p:tgtEl>
                                          <p:spTgt spid="19"/>
                                        </p:tgtEl>
                                        <p:attrNameLst>
                                          <p:attrName>fillcolor</p:attrName>
                                        </p:attrNameLst>
                                      </p:cBhvr>
                                      <p:to>
                                        <a:schemeClr val="accent2"/>
                                      </p:to>
                                    </p:animClr>
                                    <p:set>
                                      <p:cBhvr>
                                        <p:cTn id="142" dur="2000" fill="hold"/>
                                        <p:tgtEl>
                                          <p:spTgt spid="19"/>
                                        </p:tgtEl>
                                        <p:attrNameLst>
                                          <p:attrName>fill.type</p:attrName>
                                        </p:attrNameLst>
                                      </p:cBhvr>
                                      <p:to>
                                        <p:strVal val="solid"/>
                                      </p:to>
                                    </p:set>
                                    <p:set>
                                      <p:cBhvr>
                                        <p:cTn id="143" dur="2000" fill="hold"/>
                                        <p:tgtEl>
                                          <p:spTgt spid="19"/>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26"/>
                                        </p:tgtEl>
                                        <p:attrNameLst>
                                          <p:attrName>stroke.color</p:attrName>
                                        </p:attrNameLst>
                                      </p:cBhvr>
                                      <p:to>
                                        <a:schemeClr val="accent2"/>
                                      </p:to>
                                    </p:animClr>
                                    <p:set>
                                      <p:cBhvr>
                                        <p:cTn id="146" dur="2000" fill="hold"/>
                                        <p:tgtEl>
                                          <p:spTgt spid="26"/>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36"/>
                                        </p:tgtEl>
                                        <p:attrNameLst>
                                          <p:attrName>stroke.color</p:attrName>
                                        </p:attrNameLst>
                                      </p:cBhvr>
                                      <p:to>
                                        <a:schemeClr val="accent2"/>
                                      </p:to>
                                    </p:animClr>
                                    <p:set>
                                      <p:cBhvr>
                                        <p:cTn id="149" dur="2000" fill="hold"/>
                                        <p:tgtEl>
                                          <p:spTgt spid="3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2000" fill="hold"/>
                                        <p:tgtEl>
                                          <p:spTgt spid="44"/>
                                        </p:tgtEl>
                                        <p:attrNameLst>
                                          <p:attrName>stroke.color</p:attrName>
                                        </p:attrNameLst>
                                      </p:cBhvr>
                                      <p:to>
                                        <a:schemeClr val="accent2"/>
                                      </p:to>
                                    </p:animClr>
                                    <p:set>
                                      <p:cBhvr>
                                        <p:cTn id="152" dur="2000" fill="hold"/>
                                        <p:tgtEl>
                                          <p:spTgt spid="4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1" grpId="0"/>
      <p:bldP spid="32" grpId="0" animBg="1"/>
      <p:bldP spid="33" grpId="0" animBg="1"/>
      <p:bldP spid="34" grpId="0" animBg="1"/>
      <p:bldP spid="35" grpId="0" animBg="1"/>
      <p:bldP spid="40" grpId="0"/>
      <p:bldP spid="41"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a:solidFill>
                  <a:srgbClr val="2699A9"/>
                </a:solidFill>
                <a:latin typeface="Consolas"/>
                <a:ea typeface="Consolas"/>
                <a:cs typeface="Consolas"/>
                <a:sym typeface="Consolas"/>
              </a:rPr>
              <a:t>Set</a:t>
            </a:r>
            <a:r>
              <a:rPr lang="en-US" sz="1400" b="0">
                <a:solidFill>
                  <a:srgbClr val="000000"/>
                </a:solidFill>
                <a:latin typeface="Consolas"/>
                <a:ea typeface="Consolas"/>
                <a:cs typeface="Consolas"/>
                <a:sym typeface="Consolas"/>
              </a:rPr>
              <a:t>&lt;</a:t>
            </a:r>
            <a:r>
              <a:rPr lang="en-US" sz="1400" b="0">
                <a:solidFill>
                  <a:srgbClr val="2699A9"/>
                </a:solidFill>
                <a:latin typeface="Consolas"/>
                <a:ea typeface="Consolas"/>
                <a:cs typeface="Consolas"/>
                <a:sym typeface="Consolas"/>
              </a:rPr>
              <a:t>Vertex</a:t>
            </a:r>
            <a:r>
              <a:rPr lang="en-US" sz="1400" b="0">
                <a:solidFill>
                  <a:srgbClr val="000000"/>
                </a:solidFill>
                <a:latin typeface="Consolas"/>
                <a:ea typeface="Consolas"/>
                <a:cs typeface="Consolas"/>
                <a:sym typeface="Consolas"/>
              </a:rPr>
              <a:t>&gt; visited; </a:t>
            </a:r>
            <a:r>
              <a:rPr lang="en-US" sz="1400" b="0">
                <a:solidFill>
                  <a:srgbClr val="A5A5A5"/>
                </a:solidFill>
                <a:latin typeface="Consolas"/>
                <a:ea typeface="Consolas"/>
                <a:cs typeface="Consolas"/>
                <a:sym typeface="Consolas"/>
              </a:rPr>
              <a:t>// assume global</a:t>
            </a:r>
            <a:endParaRPr sz="1400" b="1">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a:solidFill>
                  <a:schemeClr val="dk1"/>
                </a:solidFill>
                <a:latin typeface="Consolas"/>
                <a:ea typeface="Consolas"/>
                <a:cs typeface="Consolas"/>
                <a:sym typeface="Consolas"/>
              </a:rPr>
              <a:t>connected</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 {</a:t>
            </a:r>
            <a:endParaRPr sz="1600" b="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a:solidFill>
                  <a:srgbClr val="C00000"/>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(s == 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true;</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 </a:t>
            </a:r>
            <a:r>
              <a:rPr lang="en-US" sz="1600" b="0">
                <a:solidFill>
                  <a:schemeClr val="accent2"/>
                </a:solidFill>
                <a:latin typeface="Consolas"/>
                <a:ea typeface="Consolas"/>
                <a:cs typeface="Consolas"/>
                <a:sym typeface="Consolas"/>
              </a:rPr>
              <a:t>else</a:t>
            </a: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n : s.neighbors) {</a:t>
            </a:r>
            <a:endParaRPr/>
          </a:p>
          <a:p>
            <a:pPr marL="0" marR="0" lvl="0" indent="0" algn="l" rtl="0">
              <a:spcBef>
                <a:spcPts val="0"/>
              </a:spcBef>
              <a:spcAft>
                <a:spcPts val="0"/>
              </a:spcAft>
              <a:buClr>
                <a:schemeClr val="dk1"/>
              </a:buClr>
              <a:buSzPts val="1100"/>
              <a:buFont typeface="Noto Sans Symbols"/>
              <a:buNone/>
            </a:pPr>
            <a:r>
              <a:rPr lang="en-US" sz="1600" b="0">
                <a:solidFill>
                  <a:srgbClr val="C00000"/>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(n))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a:t>
            </a:r>
            <a:r>
              <a:rPr lang="en-US" sz="1600" b="1">
                <a:solidFill>
                  <a:schemeClr val="dk1"/>
                </a:solidFill>
                <a:latin typeface="Consolas"/>
                <a:ea typeface="Consolas"/>
                <a:cs typeface="Consolas"/>
                <a:sym typeface="Consolas"/>
              </a:rPr>
              <a:t>connected</a:t>
            </a:r>
            <a:r>
              <a:rPr lang="en-US" sz="1600" b="0">
                <a:solidFill>
                  <a:schemeClr val="dk1"/>
                </a:solidFill>
                <a:latin typeface="Consolas"/>
                <a:ea typeface="Consolas"/>
                <a:cs typeface="Consolas"/>
                <a:sym typeface="Consolas"/>
              </a:rPr>
              <a:t>(n, 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a:t>
            </a:r>
            <a:r>
              <a:rPr lang="en-US" sz="1600" b="0">
                <a:solidFill>
                  <a:schemeClr val="accent5"/>
                </a:solidFill>
                <a:latin typeface="Consolas"/>
                <a:ea typeface="Consolas"/>
                <a:cs typeface="Consolas"/>
                <a:sym typeface="Consolas"/>
              </a:rPr>
              <a:t>true</a:t>
            </a:r>
            <a:r>
              <a:rPr lang="en-US" sz="1600" b="0">
                <a:solidFill>
                  <a:schemeClr val="dk1"/>
                </a:solidFill>
                <a:latin typeface="Consolas"/>
                <a:ea typeface="Consolas"/>
                <a:cs typeface="Consolas"/>
                <a:sym typeface="Consolas"/>
              </a:rPr>
              <a:t>;</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a:t>
            </a:r>
            <a:r>
              <a:rPr lang="en-US" sz="1600" b="0">
                <a:solidFill>
                  <a:schemeClr val="accent5"/>
                </a:solidFill>
                <a:latin typeface="Consolas"/>
                <a:ea typeface="Consolas"/>
                <a:cs typeface="Consolas"/>
                <a:sym typeface="Consolas"/>
              </a:rPr>
              <a:t>false</a:t>
            </a:r>
            <a:r>
              <a:rPr lang="en-US" sz="1600" b="0">
                <a:solidFill>
                  <a:schemeClr val="dk1"/>
                </a:solidFill>
                <a:latin typeface="Consolas"/>
                <a:ea typeface="Consolas"/>
                <a:cs typeface="Consolas"/>
                <a:sym typeface="Consolas"/>
              </a:rPr>
              <a:t>;</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a:t>
            </a:r>
            <a:endParaRPr/>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Quattrocento Sans"/>
                <a:ea typeface="Quattrocento Sans"/>
                <a:cs typeface="Quattrocento Sans"/>
                <a:sym typeface="Quattrocento Sans"/>
              </a:rPr>
              <a:t>DFS explores one branch “all the way down” before coming back to try branches</a:t>
            </a:r>
          </a:p>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400" dirty="0">
                <a:solidFill>
                  <a:schemeClr val="dk1"/>
                </a:solidFill>
                <a:latin typeface="Quattrocento Sans"/>
                <a:ea typeface="Quattrocento Sans"/>
                <a:cs typeface="Quattrocento Sans"/>
                <a:sym typeface="Quattrocento Sans"/>
              </a:rPr>
              <a:t>hes, many possible orderings: e.g., {1, 2, 5, 6, 9, 7, 8, 4, 3}, {1, 4, 3, 2, 5, 8, 6, 7, 9}, etc.</a:t>
            </a:r>
            <a:endParaRPr sz="24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Queue</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a:t>
            </a:r>
            <a:r>
              <a:rPr lang="en-US" sz="1600" b="0">
                <a:solidFill>
                  <a:schemeClr val="dk1"/>
                </a:solidFill>
                <a:highlight>
                  <a:srgbClr val="E6DAFF"/>
                </a:highlight>
                <a:latin typeface="Consolas"/>
                <a:ea typeface="Consolas"/>
                <a:cs typeface="Consolas"/>
                <a:sym typeface="Consolas"/>
              </a:rPr>
              <a:t>&gt; perimeter = </a:t>
            </a:r>
            <a:r>
              <a:rPr lang="en-US" sz="1600" b="0">
                <a:solidFill>
                  <a:schemeClr val="accent2"/>
                </a:solidFill>
                <a:highlight>
                  <a:srgbClr val="E6DAFF"/>
                </a:highlight>
                <a:latin typeface="Consolas"/>
                <a:ea typeface="Consolas"/>
                <a:cs typeface="Consolas"/>
                <a:sym typeface="Consolas"/>
              </a:rPr>
              <a:t>new</a:t>
            </a:r>
            <a:r>
              <a:rPr lang="en-US" sz="1600" b="0">
                <a:solidFill>
                  <a:schemeClr val="dk1"/>
                </a:solidFill>
                <a:highlight>
                  <a:srgbClr val="E6DAFF"/>
                </a:highlight>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Queue</a:t>
            </a:r>
            <a:r>
              <a:rPr lang="en-US" sz="1600" b="0">
                <a:solidFill>
                  <a:schemeClr val="dk1"/>
                </a:solidFill>
                <a:highlight>
                  <a:srgbClr val="E6DAFF"/>
                </a:highlight>
                <a:latin typeface="Consolas"/>
                <a:ea typeface="Consolas"/>
                <a:cs typeface="Consolas"/>
                <a:sym typeface="Consolas"/>
              </a:rPr>
              <a:t>&lt;&gt;();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Stack</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a:t>
            </a:r>
            <a:r>
              <a:rPr lang="en-US" sz="1600" b="0">
                <a:solidFill>
                  <a:schemeClr val="dk1"/>
                </a:solidFill>
                <a:highlight>
                  <a:srgbClr val="E6DAFF"/>
                </a:highlight>
                <a:latin typeface="Consolas"/>
                <a:ea typeface="Consolas"/>
                <a:cs typeface="Consolas"/>
                <a:sym typeface="Consolas"/>
              </a:rPr>
              <a:t>&gt; perimeter = </a:t>
            </a:r>
            <a:r>
              <a:rPr lang="en-US" sz="1600" b="0">
                <a:solidFill>
                  <a:schemeClr val="accent2"/>
                </a:solidFill>
                <a:highlight>
                  <a:srgbClr val="E6DAFF"/>
                </a:highlight>
                <a:latin typeface="Consolas"/>
                <a:ea typeface="Consolas"/>
                <a:cs typeface="Consolas"/>
                <a:sym typeface="Consolas"/>
              </a:rPr>
              <a:t>new</a:t>
            </a:r>
            <a:r>
              <a:rPr lang="en-US" sz="1600" b="0">
                <a:solidFill>
                  <a:schemeClr val="dk1"/>
                </a:solidFill>
                <a:highlight>
                  <a:srgbClr val="E6DAFF"/>
                </a:highlight>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Stack</a:t>
            </a:r>
            <a:r>
              <a:rPr lang="en-US" sz="1600" b="0">
                <a:solidFill>
                  <a:schemeClr val="dk1"/>
                </a:solidFill>
                <a:highlight>
                  <a:srgbClr val="E6DAFF"/>
                </a:highlight>
                <a:latin typeface="Consolas"/>
                <a:ea typeface="Consolas"/>
                <a:cs typeface="Consolas"/>
                <a:sym typeface="Consolas"/>
              </a:rPr>
              <a:t>&lt;&gt;();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 (!visted.contains(from)) {</a:t>
            </a:r>
            <a:endParaRPr sz="160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perimeter</a:t>
            </a:r>
            <a:r>
              <a:rPr lang="en-US" sz="1600" b="1">
                <a:solidFill>
                  <a:schemeClr val="dk1"/>
                </a:solidFill>
                <a:latin typeface="Consolas"/>
                <a:ea typeface="Consolas"/>
                <a:cs typeface="Consolas"/>
                <a:sym typeface="Consolas"/>
              </a:rPr>
              <a:t>.add(to)</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visited.add(from);</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a:t>
            </a:r>
            <a:endParaRPr sz="1600" b="1">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9040884" cy="4822816"/>
          </a:xfrm>
        </p:spPr>
        <p:txBody>
          <a:bodyPr/>
          <a:lstStyle/>
          <a:p>
            <a:r>
              <a:rPr lang="en-GB" dirty="0"/>
              <a:t>Why is topological sort not possible for digraphs containing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40162" y="4013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61537" y="4125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88978" y="4123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15110" y="3948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42474" y="6036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276309" y="0"/>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a:t>Physical Maps</a:t>
            </a:r>
            <a:endParaRPr sz="2000"/>
          </a:p>
          <a:p>
            <a:pPr marL="285750" lvl="0" indent="-158750" algn="l" rtl="0">
              <a:lnSpc>
                <a:spcPct val="80000"/>
              </a:lnSpc>
              <a:spcBef>
                <a:spcPts val="400"/>
              </a:spcBef>
              <a:spcAft>
                <a:spcPts val="0"/>
              </a:spcAft>
              <a:buSzPts val="1600"/>
              <a:buChar char="●"/>
            </a:pPr>
            <a:r>
              <a:rPr lang="en-US" sz="1600"/>
              <a:t>Airline maps</a:t>
            </a:r>
            <a:endParaRPr sz="1600"/>
          </a:p>
          <a:p>
            <a:pPr marL="457200" lvl="1" indent="-133350" algn="l" rtl="0">
              <a:lnSpc>
                <a:spcPct val="80000"/>
              </a:lnSpc>
              <a:spcBef>
                <a:spcPts val="0"/>
              </a:spcBef>
              <a:spcAft>
                <a:spcPts val="0"/>
              </a:spcAft>
              <a:buSzPts val="1200"/>
              <a:buChar char="○"/>
            </a:pPr>
            <a:r>
              <a:rPr lang="en-US" sz="1200"/>
              <a:t>Vertices are airports, edges are flight paths</a:t>
            </a:r>
            <a:endParaRPr sz="1200"/>
          </a:p>
          <a:p>
            <a:pPr marL="285750" lvl="0" indent="-158750" algn="l" rtl="0">
              <a:lnSpc>
                <a:spcPct val="80000"/>
              </a:lnSpc>
              <a:spcBef>
                <a:spcPts val="1000"/>
              </a:spcBef>
              <a:spcAft>
                <a:spcPts val="0"/>
              </a:spcAft>
              <a:buSzPts val="1600"/>
              <a:buChar char="●"/>
            </a:pPr>
            <a:r>
              <a:rPr lang="en-US" sz="1600"/>
              <a:t>Traffic</a:t>
            </a:r>
            <a:endParaRPr sz="1600"/>
          </a:p>
          <a:p>
            <a:pPr marL="457200" lvl="1" indent="-133350" algn="l" rtl="0">
              <a:lnSpc>
                <a:spcPct val="80000"/>
              </a:lnSpc>
              <a:spcBef>
                <a:spcPts val="0"/>
              </a:spcBef>
              <a:spcAft>
                <a:spcPts val="0"/>
              </a:spcAft>
              <a:buSzPts val="1200"/>
              <a:buChar char="○"/>
            </a:pPr>
            <a:r>
              <a:rPr lang="en-US" sz="1200"/>
              <a:t>Vertices are addresses, edges are streets</a:t>
            </a:r>
            <a:endParaRPr sz="1200"/>
          </a:p>
          <a:p>
            <a:pPr marL="128016" lvl="1" indent="0" algn="l" rtl="0">
              <a:lnSpc>
                <a:spcPct val="80000"/>
              </a:lnSpc>
              <a:spcBef>
                <a:spcPts val="600"/>
              </a:spcBef>
              <a:spcAft>
                <a:spcPts val="0"/>
              </a:spcAft>
              <a:buSzPts val="1800"/>
              <a:buNone/>
            </a:pPr>
            <a:endParaRPr sz="160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Relationships</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Social media graphs</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accounts, edges are follower relationships</a:t>
            </a:r>
            <a:endParaRPr sz="12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Traffic</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classes, edges are usage</a:t>
            </a:r>
            <a:endParaRPr sz="120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Influence</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Biology</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cancer cell desinations, edges are migration paths</a:t>
            </a:r>
            <a:endParaRPr sz="120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Related topics</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Web Page Ranking</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web pages, edges are hyperlinks</a:t>
            </a:r>
            <a:endParaRPr sz="12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Wikipedia</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articles, edges are links</a:t>
            </a:r>
            <a:endParaRPr sz="120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746174" y="1568275"/>
            <a:ext cx="9820225" cy="4741256"/>
          </a:xfrm>
        </p:spPr>
        <p:txBody>
          <a:bodyPr/>
          <a:lstStyle/>
          <a:p>
            <a:r>
              <a:rPr lang="en-GB" dirty="0"/>
              <a:t>Perform DFS Post-Order Traversal starting from any node (often, but not necessarily, a node with no incoming edges (no predecessors) to get an ordered list of nodes, then reverse the node order to get a Topological Sort</a:t>
            </a:r>
          </a:p>
          <a:p>
            <a:pPr lvl="1"/>
            <a:r>
              <a:rPr lang="en-GB" dirty="0"/>
              <a:t>Upon finishing traversal starting from one node, restart from another unvisited node with no incoming edges</a:t>
            </a:r>
          </a:p>
          <a:p>
            <a:pPr lvl="1"/>
            <a:r>
              <a:rPr lang="en-GB" dirty="0"/>
              <a:t>This results in one of multiple possible Topological Sorts</a:t>
            </a:r>
          </a:p>
          <a:p>
            <a:r>
              <a:rPr lang="en-GB" dirty="0"/>
              <a:t>Intuition: DFS Post-Order Traversal outputs nodes from the deepest (furthest away from the starting node) to the starting mode, hence the reverse order is a Topological Sort from the starting node</a:t>
            </a:r>
          </a:p>
          <a:p>
            <a:endParaRPr lang="en-SE" dirty="0"/>
          </a:p>
        </p:txBody>
      </p:sp>
    </p:spTree>
    <p:extLst>
      <p:ext uri="{BB962C8B-B14F-4D97-AF65-F5344CB8AC3E}">
        <p14:creationId xmlns:p14="http://schemas.microsoft.com/office/powerpoint/2010/main" val="145030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p:txBody>
          <a:bodyPr>
            <a:normAutofit/>
          </a:bodyPr>
          <a:lstStyle/>
          <a:p>
            <a:r>
              <a:rPr lang="en-GB" dirty="0"/>
              <a:t>DFS Traversal: Pre-order, Post-order</a:t>
            </a:r>
            <a:endParaRPr lang="en-SE" dirty="0"/>
          </a:p>
        </p:txBody>
      </p:sp>
      <p:sp>
        <p:nvSpPr>
          <p:cNvPr id="3" name="Text Placeholder 2">
            <a:extLst>
              <a:ext uri="{FF2B5EF4-FFF2-40B4-BE49-F238E27FC236}">
                <a16:creationId xmlns:a16="http://schemas.microsoft.com/office/drawing/2014/main" id="{9C1F4493-26CA-80F1-CC85-B9035BF3F487}"/>
              </a:ext>
            </a:extLst>
          </p:cNvPr>
          <p:cNvSpPr>
            <a:spLocks noGrp="1"/>
          </p:cNvSpPr>
          <p:nvPr>
            <p:ph type="body" idx="1"/>
          </p:nvPr>
        </p:nvSpPr>
        <p:spPr/>
        <p:txBody>
          <a:bodyPr/>
          <a:lstStyle/>
          <a:p>
            <a:endParaRPr lang="en-SE"/>
          </a:p>
        </p:txBody>
      </p:sp>
      <p:sp>
        <p:nvSpPr>
          <p:cNvPr id="4" name="TextBox 3">
            <a:extLst>
              <a:ext uri="{FF2B5EF4-FFF2-40B4-BE49-F238E27FC236}">
                <a16:creationId xmlns:a16="http://schemas.microsoft.com/office/drawing/2014/main" id="{CA274BEA-7A50-EBA3-FDD0-2B1AFE7B27A2}"/>
              </a:ext>
            </a:extLst>
          </p:cNvPr>
          <p:cNvSpPr txBox="1"/>
          <p:nvPr/>
        </p:nvSpPr>
        <p:spPr>
          <a:xfrm>
            <a:off x="2228127" y="1287007"/>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69572" y="1278176"/>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2228127" y="4012818"/>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2228127" y="4012818"/>
                <a:ext cx="3859671" cy="2246769"/>
              </a:xfrm>
              <a:prstGeom prst="rect">
                <a:avLst/>
              </a:prstGeom>
              <a:blipFill>
                <a:blip r:embed="rId2"/>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598058" y="4012818"/>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598058" y="4012818"/>
                <a:ext cx="4088155"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2775505" y="3524945"/>
            <a:ext cx="7645106" cy="461665"/>
          </a:xfrm>
          <a:prstGeom prst="rect">
            <a:avLst/>
          </a:prstGeom>
          <a:noFill/>
        </p:spPr>
        <p:txBody>
          <a:bodyPr wrap="none" rtlCol="0">
            <a:spAutoFit/>
          </a:bodyPr>
          <a:lstStyle/>
          <a:p>
            <a:pPr defTabSz="457200">
              <a:buClrTx/>
              <a:buFontTx/>
              <a:buNone/>
            </a:pPr>
            <a:r>
              <a:rPr lang="en-US" sz="2400" kern="1200" dirty="0">
                <a:solidFill>
                  <a:prstClr val="black"/>
                </a:solidFill>
                <a:latin typeface="Calibri"/>
                <a:ea typeface="+mn-ea"/>
                <a:cs typeface="+mn-cs"/>
              </a:rPr>
              <a:t>Recall: Binary Tree traversal with DFS</a:t>
            </a:r>
            <a:r>
              <a:rPr lang="en-GB" sz="2400" kern="1200" dirty="0">
                <a:solidFill>
                  <a:prstClr val="black"/>
                </a:solidFill>
                <a:latin typeface="Calibri"/>
                <a:ea typeface="+mn-ea"/>
                <a:cs typeface="+mn-cs"/>
              </a:rPr>
              <a:t>: pre-order, post-order </a:t>
            </a:r>
            <a:endParaRPr lang="en-SE" sz="2400" kern="1200" dirty="0">
              <a:solidFill>
                <a:prstClr val="black"/>
              </a:solidFill>
              <a:latin typeface="Calibri"/>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3440139" y="6285795"/>
            <a:ext cx="6123151" cy="461665"/>
          </a:xfrm>
          <a:prstGeom prst="rect">
            <a:avLst/>
          </a:prstGeom>
          <a:noFill/>
        </p:spPr>
        <p:txBody>
          <a:bodyPr wrap="none" rtlCol="0">
            <a:spAutoFit/>
          </a:bodyPr>
          <a:lstStyle/>
          <a:p>
            <a:pPr defTabSz="457200">
              <a:buClrTx/>
              <a:buFontTx/>
              <a:buNone/>
            </a:pPr>
            <a:r>
              <a:rPr lang="en-US" sz="2400" kern="1200" dirty="0">
                <a:solidFill>
                  <a:prstClr val="black"/>
                </a:solidFill>
                <a:latin typeface="Calibri"/>
                <a:ea typeface="+mn-ea"/>
                <a:cs typeface="+mn-cs"/>
              </a:rPr>
              <a:t>Graph traversal with DFS</a:t>
            </a:r>
            <a:r>
              <a:rPr lang="en-GB" sz="2400" kern="1200" dirty="0">
                <a:solidFill>
                  <a:prstClr val="black"/>
                </a:solidFill>
                <a:latin typeface="Calibri"/>
                <a:ea typeface="+mn-ea"/>
                <a:cs typeface="+mn-cs"/>
              </a:rPr>
              <a:t>: pre-order, post-order </a:t>
            </a:r>
            <a:endParaRPr lang="en-SE" sz="2400" kern="1200" dirty="0">
              <a:solidFill>
                <a:prstClr val="black"/>
              </a:solidFill>
              <a:latin typeface="Calibri"/>
              <a:ea typeface="+mn-ea"/>
              <a:cs typeface="+mn-cs"/>
            </a:endParaRPr>
          </a:p>
        </p:txBody>
      </p:sp>
    </p:spTree>
    <p:extLst>
      <p:ext uri="{BB962C8B-B14F-4D97-AF65-F5344CB8AC3E}">
        <p14:creationId xmlns:p14="http://schemas.microsoft.com/office/powerpoint/2010/main" val="232257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6100089"/>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This is one of many possible traversals, e.g., if we start from another node 3 with no predecessors, then we have the traversals: pre-order: (3, 5, 2, 4, 6, 0, 1); post-order: (2, 5, 4, 3, 1, 0, 6); Topological sort: (6, 0, 1, 3, 4, 5, 2); BFS traversal: (3, 2, 5, 4, 6, 0, 1)</a:t>
            </a:r>
          </a:p>
          <a:p>
            <a:r>
              <a:rPr lang="en-GB" sz="1800" dirty="0">
                <a:solidFill>
                  <a:schemeClr val="tx1"/>
                </a:solidFill>
              </a:rPr>
              <a:t>A BFS traversal: (0, 2, 5, 1, 4, 3, 6)</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738120" y="6308726"/>
            <a:ext cx="671576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r>
              <a:rPr lang="en-US" dirty="0"/>
              <a:t> </a:t>
            </a:r>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a:t>A </a:t>
            </a:r>
            <a:r>
              <a:rPr lang="en-US" sz="2800" b="1">
                <a:solidFill>
                  <a:srgbClr val="4C3282"/>
                </a:solidFill>
              </a:rPr>
              <a:t>graph</a:t>
            </a:r>
            <a:r>
              <a:rPr lang="en-US" sz="2800"/>
              <a:t> is defined by a pair of sets G = (V, E) where…</a:t>
            </a:r>
            <a:endParaRPr sz="2800"/>
          </a:p>
          <a:p>
            <a:pPr marL="914400" lvl="0" indent="0" algn="l" rtl="0">
              <a:spcBef>
                <a:spcPts val="400"/>
              </a:spcBef>
              <a:spcAft>
                <a:spcPts val="0"/>
              </a:spcAft>
              <a:buNone/>
            </a:pPr>
            <a:endParaRPr sz="2400"/>
          </a:p>
          <a:p>
            <a:pPr marL="457200" lvl="0" indent="-381000" algn="l" rtl="0">
              <a:spcBef>
                <a:spcPts val="400"/>
              </a:spcBef>
              <a:spcAft>
                <a:spcPts val="0"/>
              </a:spcAft>
              <a:buSzPts val="2400"/>
              <a:buChar char="●"/>
            </a:pPr>
            <a:r>
              <a:rPr lang="en-US" sz="2400"/>
              <a:t>V is a set of </a:t>
            </a:r>
            <a:r>
              <a:rPr lang="en-US" sz="2400" b="1">
                <a:solidFill>
                  <a:srgbClr val="4C3282"/>
                </a:solidFill>
              </a:rPr>
              <a:t>vertices</a:t>
            </a:r>
            <a:endParaRPr sz="1800"/>
          </a:p>
          <a:p>
            <a:pPr marL="914400" lvl="1" indent="-342900" algn="l" rtl="0">
              <a:spcBef>
                <a:spcPts val="0"/>
              </a:spcBef>
              <a:spcAft>
                <a:spcPts val="0"/>
              </a:spcAft>
              <a:buSzPts val="1800"/>
              <a:buChar char="○"/>
            </a:pPr>
            <a:r>
              <a:rPr lang="en-US" sz="1800"/>
              <a:t>A vertex or “node” is a data entity</a:t>
            </a:r>
            <a:endParaRPr sz="1800"/>
          </a:p>
          <a:p>
            <a:pPr marL="914400" lvl="1" indent="-342900" algn="l" rtl="0">
              <a:spcBef>
                <a:spcPts val="0"/>
              </a:spcBef>
              <a:spcAft>
                <a:spcPts val="0"/>
              </a:spcAft>
              <a:buSzPts val="1800"/>
              <a:buChar char="○"/>
            </a:pPr>
            <a:r>
              <a:rPr lang="en-US" sz="2400">
                <a:solidFill>
                  <a:srgbClr val="4C3282"/>
                </a:solidFill>
              </a:rPr>
              <a:t>V = { A, B, C, D, E, F, G, H }</a:t>
            </a:r>
            <a:endParaRPr sz="2400">
              <a:solidFill>
                <a:srgbClr val="4C3282"/>
              </a:solidFill>
            </a:endParaRPr>
          </a:p>
          <a:p>
            <a:pPr marL="0" lvl="0" indent="0" algn="l" rtl="0">
              <a:spcBef>
                <a:spcPts val="600"/>
              </a:spcBef>
              <a:spcAft>
                <a:spcPts val="0"/>
              </a:spcAft>
              <a:buNone/>
            </a:pPr>
            <a:endParaRPr sz="240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a:t>E is a set of </a:t>
            </a:r>
            <a:r>
              <a:rPr lang="en-US" sz="2400" b="1">
                <a:solidFill>
                  <a:srgbClr val="4C3282"/>
                </a:solidFill>
              </a:rPr>
              <a:t>edges</a:t>
            </a:r>
            <a:r>
              <a:rPr lang="en-US" sz="2400"/>
              <a:t> </a:t>
            </a:r>
            <a:endParaRPr sz="1800"/>
          </a:p>
          <a:p>
            <a:pPr marL="914400" lvl="1" indent="-342900" algn="l" rtl="0">
              <a:spcBef>
                <a:spcPts val="600"/>
              </a:spcBef>
              <a:spcAft>
                <a:spcPts val="0"/>
              </a:spcAft>
              <a:buSzPts val="1800"/>
              <a:buChar char="○"/>
            </a:pPr>
            <a:r>
              <a:rPr lang="en-US" sz="1800"/>
              <a:t>An edge is a connection between two vertices</a:t>
            </a:r>
            <a:endParaRPr sz="1400">
              <a:latin typeface="Arial"/>
              <a:ea typeface="Arial"/>
              <a:cs typeface="Arial"/>
              <a:sym typeface="Arial"/>
            </a:endParaRPr>
          </a:p>
          <a:p>
            <a:pPr marL="914400" lvl="1" indent="-342900" algn="l" rtl="0">
              <a:spcBef>
                <a:spcPts val="600"/>
              </a:spcBef>
              <a:spcAft>
                <a:spcPts val="0"/>
              </a:spcAft>
              <a:buSzPts val="1800"/>
              <a:buChar char="○"/>
            </a:pPr>
            <a:r>
              <a:rPr lang="en-US" sz="2400">
                <a:solidFill>
                  <a:srgbClr val="B6A479"/>
                </a:solidFill>
              </a:rPr>
              <a:t>E = { (A, B), (A, C), (A, D), (A, H), </a:t>
            </a:r>
            <a:endParaRPr sz="2400">
              <a:solidFill>
                <a:srgbClr val="B6A479"/>
              </a:solidFill>
            </a:endParaRPr>
          </a:p>
          <a:p>
            <a:pPr marL="914400" lvl="0" indent="0" algn="l" rtl="0">
              <a:spcBef>
                <a:spcPts val="600"/>
              </a:spcBef>
              <a:spcAft>
                <a:spcPts val="0"/>
              </a:spcAft>
              <a:buNone/>
            </a:pPr>
            <a:r>
              <a:rPr lang="en-US" sz="2400">
                <a:solidFill>
                  <a:srgbClr val="B6A479"/>
                </a:solidFill>
              </a:rPr>
              <a:t>(C, B), (B, D), (D, E), (D, F),</a:t>
            </a:r>
            <a:r>
              <a:rPr lang="en-US" sz="1400">
                <a:latin typeface="Arial"/>
                <a:ea typeface="Arial"/>
                <a:cs typeface="Arial"/>
                <a:sym typeface="Arial"/>
              </a:rPr>
              <a:t> </a:t>
            </a:r>
            <a:endParaRPr sz="1400">
              <a:latin typeface="Arial"/>
              <a:ea typeface="Arial"/>
              <a:cs typeface="Arial"/>
              <a:sym typeface="Arial"/>
            </a:endParaRPr>
          </a:p>
          <a:p>
            <a:pPr marL="914400" lvl="0" indent="0" algn="l" rtl="0">
              <a:spcBef>
                <a:spcPts val="600"/>
              </a:spcBef>
              <a:spcAft>
                <a:spcPts val="0"/>
              </a:spcAft>
              <a:buNone/>
            </a:pPr>
            <a:r>
              <a:rPr lang="en-US" sz="2400">
                <a:solidFill>
                  <a:srgbClr val="B6A479"/>
                </a:solidFill>
              </a:rPr>
              <a:t>(F, G), (G, H)}</a:t>
            </a:r>
            <a:endParaRPr sz="2400">
              <a:solidFill>
                <a:srgbClr val="4C3282"/>
              </a:solidFill>
            </a:endParaRPr>
          </a:p>
          <a:p>
            <a:pPr marL="0" lvl="0" indent="0" algn="l" rtl="0">
              <a:lnSpc>
                <a:spcPct val="90000"/>
              </a:lnSpc>
              <a:spcBef>
                <a:spcPts val="0"/>
              </a:spcBef>
              <a:spcAft>
                <a:spcPts val="0"/>
              </a:spcAft>
              <a:buNone/>
            </a:pPr>
            <a:endParaRPr sz="2800"/>
          </a:p>
          <a:p>
            <a:pPr marL="0" lvl="0" indent="0" algn="l" rtl="0">
              <a:lnSpc>
                <a:spcPct val="90000"/>
              </a:lnSpc>
              <a:spcBef>
                <a:spcPts val="0"/>
              </a:spcBef>
              <a:spcAft>
                <a:spcPts val="0"/>
              </a:spcAft>
              <a:buNone/>
            </a:pPr>
            <a:endParaRPr sz="280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4"/>
          <p:cNvSpPr txBox="1"/>
          <p:nvPr/>
        </p:nvSpPr>
        <p:spPr>
          <a:xfrm>
            <a:off x="1870000" y="214885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Graph Traversals</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Shortest Path</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838200" y="301725"/>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The Shortest Path Problem</a:t>
            </a:r>
            <a:endParaRPr/>
          </a:p>
        </p:txBody>
      </p:sp>
      <p:grpSp>
        <p:nvGrpSpPr>
          <p:cNvPr id="784" name="Google Shape;784;p45"/>
          <p:cNvGrpSpPr/>
          <p:nvPr/>
        </p:nvGrpSpPr>
        <p:grpSpPr>
          <a:xfrm>
            <a:off x="838200" y="1385698"/>
            <a:ext cx="4697923" cy="1750843"/>
            <a:chOff x="1200498" y="1542028"/>
            <a:chExt cx="4815900" cy="1544861"/>
          </a:xfrm>
        </p:grpSpPr>
        <p:sp>
          <p:nvSpPr>
            <p:cNvPr id="785" name="Google Shape;785;p45"/>
            <p:cNvSpPr/>
            <p:nvPr/>
          </p:nvSpPr>
          <p:spPr>
            <a:xfrm>
              <a:off x="1200498" y="1542028"/>
              <a:ext cx="4815838" cy="1544861"/>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86" name="Google Shape;786;p45"/>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787" name="Google Shape;787;p45"/>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Given source vertex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and a target vertex </a:t>
              </a:r>
              <a:r>
                <a:rPr lang="en-US" sz="1900" b="1">
                  <a:solidFill>
                    <a:schemeClr val="lt1"/>
                  </a:solidFill>
                  <a:latin typeface="Quattrocento Sans"/>
                  <a:ea typeface="Quattrocento Sans"/>
                  <a:cs typeface="Quattrocento Sans"/>
                  <a:sym typeface="Quattrocento Sans"/>
                </a:rPr>
                <a:t>t</a:t>
              </a:r>
              <a:r>
                <a:rPr lang="en-US" sz="1900">
                  <a:solidFill>
                    <a:schemeClr val="lt1"/>
                  </a:solidFill>
                  <a:latin typeface="Quattrocento Sans"/>
                  <a:ea typeface="Quattrocento Sans"/>
                  <a:cs typeface="Quattrocento Sans"/>
                  <a:sym typeface="Quattrocento Sans"/>
                </a:rPr>
                <a:t>, how long is the shortest path from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to</a:t>
              </a:r>
              <a:r>
                <a:rPr lang="en-US" sz="1900" b="1">
                  <a:solidFill>
                    <a:schemeClr val="lt1"/>
                  </a:solidFill>
                  <a:latin typeface="Quattrocento Sans"/>
                  <a:ea typeface="Quattrocento Sans"/>
                  <a:cs typeface="Quattrocento Sans"/>
                  <a:sym typeface="Quattrocento Sans"/>
                </a:rPr>
                <a:t> t</a:t>
              </a:r>
              <a:r>
                <a:rPr lang="en-US" sz="1900">
                  <a:solidFill>
                    <a:schemeClr val="lt1"/>
                  </a:solidFill>
                  <a:latin typeface="Quattrocento Sans"/>
                  <a:ea typeface="Quattrocento Sans"/>
                  <a:cs typeface="Quattrocento Sans"/>
                  <a:sym typeface="Quattrocento Sans"/>
                </a:rPr>
                <a:t>? What edges makeup that path?</a:t>
              </a:r>
              <a:endParaRPr sz="1300"/>
            </a:p>
          </p:txBody>
        </p:sp>
      </p:grpSp>
      <p:sp>
        <p:nvSpPr>
          <p:cNvPr id="788" name="Google Shape;788;p45"/>
          <p:cNvSpPr txBox="1">
            <a:spLocks noGrp="1"/>
          </p:cNvSpPr>
          <p:nvPr>
            <p:ph type="body" idx="1"/>
          </p:nvPr>
        </p:nvSpPr>
        <p:spPr>
          <a:xfrm>
            <a:off x="719009" y="3586620"/>
            <a:ext cx="4817054"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400"/>
              <a:t>This is a little harder, but still totally doable! We just need a way to keep track of how far each node is from the start.</a:t>
            </a:r>
            <a:endParaRPr/>
          </a:p>
          <a:p>
            <a:pPr marL="265176" lvl="1" indent="-137159" algn="l" rtl="0">
              <a:lnSpc>
                <a:spcPct val="90000"/>
              </a:lnSpc>
              <a:spcBef>
                <a:spcPts val="400"/>
              </a:spcBef>
              <a:spcAft>
                <a:spcPts val="0"/>
              </a:spcAft>
              <a:buSzPts val="2000"/>
              <a:buChar char="○"/>
            </a:pPr>
            <a:r>
              <a:rPr lang="en-US" sz="2000"/>
              <a:t>Sounds like a job for?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6"/>
          <p:cNvSpPr txBox="1">
            <a:spLocks noGrp="1"/>
          </p:cNvSpPr>
          <p:nvPr>
            <p:ph type="title"/>
          </p:nvPr>
        </p:nvSpPr>
        <p:spPr>
          <a:xfrm>
            <a:off x="838200" y="301725"/>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Using BFS for the Shortest Path Problem</a:t>
            </a:r>
            <a:endParaRPr/>
          </a:p>
        </p:txBody>
      </p:sp>
      <p:grpSp>
        <p:nvGrpSpPr>
          <p:cNvPr id="795" name="Google Shape;795;p46"/>
          <p:cNvGrpSpPr/>
          <p:nvPr/>
        </p:nvGrpSpPr>
        <p:grpSpPr>
          <a:xfrm>
            <a:off x="838200" y="1385698"/>
            <a:ext cx="4697863" cy="1750843"/>
            <a:chOff x="1200498" y="1542028"/>
            <a:chExt cx="4815838" cy="1544861"/>
          </a:xfrm>
        </p:grpSpPr>
        <p:sp>
          <p:nvSpPr>
            <p:cNvPr id="796" name="Google Shape;796;p46"/>
            <p:cNvSpPr/>
            <p:nvPr/>
          </p:nvSpPr>
          <p:spPr>
            <a:xfrm>
              <a:off x="1200498" y="1542028"/>
              <a:ext cx="4815838" cy="15448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97" name="Google Shape;797;p46"/>
            <p:cNvSpPr/>
            <p:nvPr/>
          </p:nvSpPr>
          <p:spPr>
            <a:xfrm>
              <a:off x="1200498" y="1546719"/>
              <a:ext cx="4815838" cy="482356"/>
            </a:xfrm>
            <a:prstGeom prst="rect">
              <a:avLst/>
            </a:prstGeom>
            <a:solidFill>
              <a:srgbClr val="2E6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798" name="Google Shape;798;p46"/>
            <p:cNvSpPr/>
            <p:nvPr/>
          </p:nvSpPr>
          <p:spPr>
            <a:xfrm>
              <a:off x="1200498" y="2105477"/>
              <a:ext cx="4815838" cy="8961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lt1"/>
                  </a:solidFill>
                  <a:latin typeface="Quattrocento Sans"/>
                  <a:ea typeface="Quattrocento Sans"/>
                  <a:cs typeface="Quattrocento Sans"/>
                  <a:sym typeface="Quattrocento Sans"/>
                </a:rPr>
                <a:t>Given source vertex </a:t>
              </a:r>
              <a:r>
                <a:rPr lang="en-US" sz="2000" b="1">
                  <a:solidFill>
                    <a:schemeClr val="lt1"/>
                  </a:solidFill>
                  <a:latin typeface="Quattrocento Sans"/>
                  <a:ea typeface="Quattrocento Sans"/>
                  <a:cs typeface="Quattrocento Sans"/>
                  <a:sym typeface="Quattrocento Sans"/>
                </a:rPr>
                <a:t>s</a:t>
              </a:r>
              <a:r>
                <a:rPr lang="en-US" sz="2000">
                  <a:solidFill>
                    <a:schemeClr val="lt1"/>
                  </a:solidFill>
                  <a:latin typeface="Quattrocento Sans"/>
                  <a:ea typeface="Quattrocento Sans"/>
                  <a:cs typeface="Quattrocento Sans"/>
                  <a:sym typeface="Quattrocento Sans"/>
                </a:rPr>
                <a:t> and a target vertex </a:t>
              </a:r>
              <a:r>
                <a:rPr lang="en-US" sz="2000" b="1">
                  <a:solidFill>
                    <a:schemeClr val="lt1"/>
                  </a:solidFill>
                  <a:latin typeface="Quattrocento Sans"/>
                  <a:ea typeface="Quattrocento Sans"/>
                  <a:cs typeface="Quattrocento Sans"/>
                  <a:sym typeface="Quattrocento Sans"/>
                </a:rPr>
                <a:t>t</a:t>
              </a:r>
              <a:r>
                <a:rPr lang="en-US" sz="2000">
                  <a:solidFill>
                    <a:schemeClr val="lt1"/>
                  </a:solidFill>
                  <a:latin typeface="Quattrocento Sans"/>
                  <a:ea typeface="Quattrocento Sans"/>
                  <a:cs typeface="Quattrocento Sans"/>
                  <a:sym typeface="Quattrocento Sans"/>
                </a:rPr>
                <a:t>, how long is the shortest path from </a:t>
              </a:r>
              <a:r>
                <a:rPr lang="en-US" sz="2000" b="1">
                  <a:solidFill>
                    <a:schemeClr val="lt1"/>
                  </a:solidFill>
                  <a:latin typeface="Quattrocento Sans"/>
                  <a:ea typeface="Quattrocento Sans"/>
                  <a:cs typeface="Quattrocento Sans"/>
                  <a:sym typeface="Quattrocento Sans"/>
                </a:rPr>
                <a:t>s</a:t>
              </a:r>
              <a:r>
                <a:rPr lang="en-US" sz="2000">
                  <a:solidFill>
                    <a:schemeClr val="lt1"/>
                  </a:solidFill>
                  <a:latin typeface="Quattrocento Sans"/>
                  <a:ea typeface="Quattrocento Sans"/>
                  <a:cs typeface="Quattrocento Sans"/>
                  <a:sym typeface="Quattrocento Sans"/>
                </a:rPr>
                <a:t> to</a:t>
              </a:r>
              <a:r>
                <a:rPr lang="en-US" sz="2000" b="1">
                  <a:solidFill>
                    <a:schemeClr val="lt1"/>
                  </a:solidFill>
                  <a:latin typeface="Quattrocento Sans"/>
                  <a:ea typeface="Quattrocento Sans"/>
                  <a:cs typeface="Quattrocento Sans"/>
                  <a:sym typeface="Quattrocento Sans"/>
                </a:rPr>
                <a:t> t</a:t>
              </a:r>
              <a:r>
                <a:rPr lang="en-US" sz="2000">
                  <a:solidFill>
                    <a:schemeClr val="lt1"/>
                  </a:solidFill>
                  <a:latin typeface="Quattrocento Sans"/>
                  <a:ea typeface="Quattrocento Sans"/>
                  <a:cs typeface="Quattrocento Sans"/>
                  <a:sym typeface="Quattrocento Sans"/>
                </a:rPr>
                <a:t>? What edges make up that path?</a:t>
              </a:r>
              <a:endParaRPr/>
            </a:p>
          </p:txBody>
        </p:sp>
      </p:grpSp>
      <p:sp>
        <p:nvSpPr>
          <p:cNvPr id="799" name="Google Shape;799;p46"/>
          <p:cNvSpPr txBox="1">
            <a:spLocks noGrp="1"/>
          </p:cNvSpPr>
          <p:nvPr>
            <p:ph type="body" idx="1"/>
          </p:nvPr>
        </p:nvSpPr>
        <p:spPr>
          <a:xfrm>
            <a:off x="719009" y="3586620"/>
            <a:ext cx="4817054"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400" dirty="0"/>
              <a:t>We need to keep track of how far each node is from the start, using BFS</a:t>
            </a:r>
            <a:endParaRPr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a:solidFill>
                  <a:schemeClr val="accent3"/>
                </a:solidFill>
                <a:latin typeface="Consolas"/>
                <a:ea typeface="Consolas"/>
                <a:cs typeface="Consolas"/>
                <a:sym typeface="Consolas"/>
              </a:rPr>
              <a:t>   </a:t>
            </a:r>
            <a:r>
              <a:rPr lang="en-US" sz="12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3"/>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Edge</a:t>
            </a:r>
            <a:r>
              <a:rPr lang="en-US" sz="1600" b="0">
                <a:solidFill>
                  <a:schemeClr val="dk1"/>
                </a:solidFill>
                <a:highlight>
                  <a:srgbClr val="E6DAFF"/>
                </a:highlight>
                <a:latin typeface="Consolas"/>
                <a:ea typeface="Consolas"/>
                <a:cs typeface="Consolas"/>
                <a:sym typeface="Consolas"/>
              </a:rPr>
              <a:t>&gt; edgeTo = ...</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Double</a:t>
            </a:r>
            <a:r>
              <a:rPr lang="en-US" sz="1600" b="0">
                <a:solidFill>
                  <a:schemeClr val="dk1"/>
                </a:solidFill>
                <a:highlight>
                  <a:srgbClr val="E6DAFF"/>
                </a:highlight>
                <a:latin typeface="Consolas"/>
                <a:ea typeface="Consolas"/>
                <a:cs typeface="Consolas"/>
                <a:sym typeface="Consolas"/>
              </a:rPr>
              <a:t>&gt; distTo = ...</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null</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0.0</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2"/>
                </a:solidFill>
                <a:latin typeface="Consolas"/>
                <a:ea typeface="Consolas"/>
                <a:cs typeface="Consolas"/>
                <a:sym typeface="Consolas"/>
              </a:rPr>
              <a:t>    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edge);</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distTo.</a:t>
            </a:r>
            <a:r>
              <a:rPr lang="en-US" sz="1600" b="1">
                <a:solidFill>
                  <a:schemeClr val="dk1"/>
                </a:solidFill>
                <a:highlight>
                  <a:srgbClr val="E6DAFF"/>
                </a:highlight>
                <a:latin typeface="Consolas"/>
                <a:ea typeface="Consolas"/>
                <a:cs typeface="Consolas"/>
                <a:sym typeface="Consolas"/>
              </a:rPr>
              <a:t>get</a:t>
            </a:r>
            <a:r>
              <a:rPr lang="en-US" sz="1600" b="0">
                <a:solidFill>
                  <a:schemeClr val="dk1"/>
                </a:solidFill>
                <a:highlight>
                  <a:srgbClr val="E6DAFF"/>
                </a:highlight>
                <a:latin typeface="Consolas"/>
                <a:ea typeface="Consolas"/>
                <a:cs typeface="Consolas"/>
                <a:sym typeface="Consolas"/>
              </a:rPr>
              <a:t>(from) + </a:t>
            </a:r>
            <a:r>
              <a:rPr lang="en-US" sz="1600" b="0">
                <a:solidFill>
                  <a:schemeClr val="accent5"/>
                </a:solidFill>
                <a:highlight>
                  <a:srgbClr val="E6DAFF"/>
                </a:highlight>
                <a:latin typeface="Consolas"/>
                <a:ea typeface="Consolas"/>
                <a:cs typeface="Consolas"/>
                <a:sym typeface="Consolas"/>
              </a:rPr>
              <a:t>1</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highlight>
                  <a:srgbClr val="E6DAFF"/>
                </a:highlight>
                <a:latin typeface="Consolas"/>
                <a:ea typeface="Consolas"/>
                <a:cs typeface="Consolas"/>
                <a:sym typeface="Consolas"/>
              </a:rPr>
              <a:t>return</a:t>
            </a:r>
            <a:r>
              <a:rPr lang="en-US" sz="1600" b="0">
                <a:solidFill>
                  <a:schemeClr val="dk1"/>
                </a:solidFill>
                <a:highlight>
                  <a:srgbClr val="E6DAFF"/>
                </a:highlight>
                <a:latin typeface="Consolas"/>
                <a:ea typeface="Consolas"/>
                <a:cs typeface="Consolas"/>
                <a:sym typeface="Consolas"/>
              </a:rPr>
              <a:t> edgeTo;</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801" name="Google Shape;801;p46"/>
          <p:cNvSpPr/>
          <p:nvPr/>
        </p:nvSpPr>
        <p:spPr>
          <a:xfrm>
            <a:off x="4551165" y="4587418"/>
            <a:ext cx="2608172" cy="879568"/>
          </a:xfrm>
          <a:prstGeom prst="wedgeRectCallout">
            <a:avLst>
              <a:gd name="adj1" fmla="val 60384"/>
              <a:gd name="adj2" fmla="val -479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Remember how we got to this point, and what layer this vertex is part of</a:t>
            </a:r>
            <a:endParaRPr/>
          </a:p>
        </p:txBody>
      </p:sp>
      <p:sp>
        <p:nvSpPr>
          <p:cNvPr id="802" name="Google Shape;802;p46"/>
          <p:cNvSpPr/>
          <p:nvPr/>
        </p:nvSpPr>
        <p:spPr>
          <a:xfrm>
            <a:off x="9718910" y="1879801"/>
            <a:ext cx="2359961" cy="762635"/>
          </a:xfrm>
          <a:prstGeom prst="wedgeRectCallout">
            <a:avLst>
              <a:gd name="adj1" fmla="val -59179"/>
              <a:gd name="adj2" fmla="val -2060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The start required no edge to arrive at, and is on level 0</a:t>
            </a:r>
            <a:endParaRPr/>
          </a:p>
        </p:txBody>
      </p:sp>
      <p:grpSp>
        <p:nvGrpSpPr>
          <p:cNvPr id="803" name="Google Shape;803;p46"/>
          <p:cNvGrpSpPr/>
          <p:nvPr/>
        </p:nvGrpSpPr>
        <p:grpSpPr>
          <a:xfrm>
            <a:off x="838197" y="1385646"/>
            <a:ext cx="4697910" cy="1750949"/>
            <a:chOff x="1200498" y="1542028"/>
            <a:chExt cx="4815900" cy="1545000"/>
          </a:xfrm>
        </p:grpSpPr>
        <p:sp>
          <p:nvSpPr>
            <p:cNvPr id="804" name="Google Shape;804;p46"/>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805" name="Google Shape;805;p46"/>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806" name="Google Shape;806;p46"/>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Given source vertex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and a target vertex </a:t>
              </a:r>
              <a:r>
                <a:rPr lang="en-US" sz="1900" b="1">
                  <a:solidFill>
                    <a:schemeClr val="lt1"/>
                  </a:solidFill>
                  <a:latin typeface="Quattrocento Sans"/>
                  <a:ea typeface="Quattrocento Sans"/>
                  <a:cs typeface="Quattrocento Sans"/>
                  <a:sym typeface="Quattrocento Sans"/>
                </a:rPr>
                <a:t>t</a:t>
              </a:r>
              <a:r>
                <a:rPr lang="en-US" sz="1900">
                  <a:solidFill>
                    <a:schemeClr val="lt1"/>
                  </a:solidFill>
                  <a:latin typeface="Quattrocento Sans"/>
                  <a:ea typeface="Quattrocento Sans"/>
                  <a:cs typeface="Quattrocento Sans"/>
                  <a:sym typeface="Quattrocento Sans"/>
                </a:rPr>
                <a:t>, how long is the shortest path from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to</a:t>
              </a:r>
              <a:r>
                <a:rPr lang="en-US" sz="1900" b="1">
                  <a:solidFill>
                    <a:schemeClr val="lt1"/>
                  </a:solidFill>
                  <a:latin typeface="Quattrocento Sans"/>
                  <a:ea typeface="Quattrocento Sans"/>
                  <a:cs typeface="Quattrocento Sans"/>
                  <a:sym typeface="Quattrocento Sans"/>
                </a:rPr>
                <a:t> t</a:t>
              </a:r>
              <a:r>
                <a:rPr lang="en-US" sz="1900">
                  <a:solidFill>
                    <a:schemeClr val="lt1"/>
                  </a:solidFill>
                  <a:latin typeface="Quattrocento Sans"/>
                  <a:ea typeface="Quattrocento Sans"/>
                  <a:cs typeface="Quattrocento Sans"/>
                  <a:sym typeface="Quattrocento Sans"/>
                </a:rPr>
                <a:t>? What edges makeup that path?</a:t>
              </a:r>
              <a:endParaRPr sz="13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7"/>
          <p:cNvSpPr txBox="1">
            <a:spLocks noGrp="1"/>
          </p:cNvSpPr>
          <p:nvPr>
            <p:ph type="title"/>
          </p:nvPr>
        </p:nvSpPr>
        <p:spPr>
          <a:xfrm>
            <a:off x="824719" y="216591"/>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for Shortest Paths: Example</a:t>
            </a:r>
            <a:endParaRPr/>
          </a:p>
        </p:txBody>
      </p:sp>
      <p:sp>
        <p:nvSpPr>
          <p:cNvPr id="813" name="Google Shape;813;p47"/>
          <p:cNvSpPr/>
          <p:nvPr/>
        </p:nvSpPr>
        <p:spPr>
          <a:xfrm>
            <a:off x="1443968" y="311326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814" name="Google Shape;814;p47"/>
          <p:cNvSpPr/>
          <p:nvPr/>
        </p:nvSpPr>
        <p:spPr>
          <a:xfrm>
            <a:off x="1595247" y="456136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815" name="Google Shape;815;p47"/>
          <p:cNvSpPr/>
          <p:nvPr/>
        </p:nvSpPr>
        <p:spPr>
          <a:xfrm>
            <a:off x="4029945" y="269027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16" name="Google Shape;816;p47"/>
          <p:cNvSpPr/>
          <p:nvPr/>
        </p:nvSpPr>
        <p:spPr>
          <a:xfrm>
            <a:off x="2874069" y="335597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817" name="Google Shape;817;p47"/>
          <p:cNvSpPr/>
          <p:nvPr/>
        </p:nvSpPr>
        <p:spPr>
          <a:xfrm>
            <a:off x="3506903" y="472996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18" name="Google Shape;818;p47"/>
          <p:cNvCxnSpPr>
            <a:stCxn id="813" idx="2"/>
            <a:endCxn id="814" idx="0"/>
          </p:cNvCxnSpPr>
          <p:nvPr/>
        </p:nvCxnSpPr>
        <p:spPr>
          <a:xfrm>
            <a:off x="1655568" y="3450467"/>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819" name="Google Shape;819;p47"/>
          <p:cNvCxnSpPr>
            <a:stCxn id="813" idx="3"/>
            <a:endCxn id="816" idx="1"/>
          </p:cNvCxnSpPr>
          <p:nvPr/>
        </p:nvCxnSpPr>
        <p:spPr>
          <a:xfrm>
            <a:off x="1867168" y="3281867"/>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820" name="Google Shape;820;p47"/>
          <p:cNvCxnSpPr>
            <a:stCxn id="815" idx="2"/>
            <a:endCxn id="816" idx="3"/>
          </p:cNvCxnSpPr>
          <p:nvPr/>
        </p:nvCxnSpPr>
        <p:spPr>
          <a:xfrm flipH="1">
            <a:off x="3297145" y="3027473"/>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821" name="Google Shape;821;p47"/>
          <p:cNvCxnSpPr>
            <a:stCxn id="814" idx="3"/>
            <a:endCxn id="817" idx="1"/>
          </p:cNvCxnSpPr>
          <p:nvPr/>
        </p:nvCxnSpPr>
        <p:spPr>
          <a:xfrm>
            <a:off x="2018447" y="4729961"/>
            <a:ext cx="1488600" cy="168600"/>
          </a:xfrm>
          <a:prstGeom prst="straightConnector1">
            <a:avLst/>
          </a:prstGeom>
          <a:noFill/>
          <a:ln w="19050" cap="flat" cmpd="sng">
            <a:solidFill>
              <a:schemeClr val="dk2"/>
            </a:solidFill>
            <a:prstDash val="solid"/>
            <a:round/>
            <a:headEnd type="none" w="sm" len="sm"/>
            <a:tailEnd type="none" w="sm" len="sm"/>
          </a:ln>
        </p:spPr>
      </p:cxnSp>
      <p:sp>
        <p:nvSpPr>
          <p:cNvPr id="822" name="Google Shape;822;p47"/>
          <p:cNvSpPr txBox="1"/>
          <p:nvPr/>
        </p:nvSpPr>
        <p:spPr>
          <a:xfrm>
            <a:off x="445539" y="3027473"/>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823" name="Google Shape;823;p47"/>
          <p:cNvSpPr txBox="1"/>
          <p:nvPr/>
        </p:nvSpPr>
        <p:spPr>
          <a:xfrm>
            <a:off x="445539" y="2836839"/>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824" name="Google Shape;824;p47"/>
          <p:cNvSpPr/>
          <p:nvPr/>
        </p:nvSpPr>
        <p:spPr>
          <a:xfrm>
            <a:off x="1390716" y="3057647"/>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5" name="Google Shape;825;p47"/>
          <p:cNvSpPr/>
          <p:nvPr/>
        </p:nvSpPr>
        <p:spPr>
          <a:xfrm>
            <a:off x="1545208" y="4506248"/>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6" name="Google Shape;826;p47"/>
          <p:cNvSpPr/>
          <p:nvPr/>
        </p:nvSpPr>
        <p:spPr>
          <a:xfrm>
            <a:off x="3449591" y="4674848"/>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7" name="Google Shape;827;p47"/>
          <p:cNvSpPr/>
          <p:nvPr/>
        </p:nvSpPr>
        <p:spPr>
          <a:xfrm>
            <a:off x="2824031" y="329935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8" name="Google Shape;828;p47"/>
          <p:cNvSpPr/>
          <p:nvPr/>
        </p:nvSpPr>
        <p:spPr>
          <a:xfrm>
            <a:off x="3979907" y="263516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829" name="Google Shape;829;p47"/>
          <p:cNvCxnSpPr>
            <a:stCxn id="816" idx="2"/>
            <a:endCxn id="817" idx="0"/>
          </p:cNvCxnSpPr>
          <p:nvPr/>
        </p:nvCxnSpPr>
        <p:spPr>
          <a:xfrm>
            <a:off x="3085669" y="3693173"/>
            <a:ext cx="632700" cy="1036800"/>
          </a:xfrm>
          <a:prstGeom prst="straightConnector1">
            <a:avLst/>
          </a:prstGeom>
          <a:noFill/>
          <a:ln w="19050" cap="flat" cmpd="sng">
            <a:solidFill>
              <a:schemeClr val="dk2"/>
            </a:solidFill>
            <a:prstDash val="solid"/>
            <a:round/>
            <a:headEnd type="none" w="sm" len="sm"/>
            <a:tailEnd type="none" w="sm" len="sm"/>
          </a:ln>
        </p:spPr>
      </p:cxnSp>
      <p:sp>
        <p:nvSpPr>
          <p:cNvPr id="830" name="Google Shape;830;p47"/>
          <p:cNvSpPr txBox="1"/>
          <p:nvPr/>
        </p:nvSpPr>
        <p:spPr>
          <a:xfrm>
            <a:off x="741125" y="1219200"/>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831" name="Google Shape;831;p47"/>
          <p:cNvGraphicFramePr/>
          <p:nvPr/>
        </p:nvGraphicFramePr>
        <p:xfrm>
          <a:off x="781867" y="1618101"/>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832" name="Google Shape;832;p47"/>
          <p:cNvSpPr/>
          <p:nvPr/>
        </p:nvSpPr>
        <p:spPr>
          <a:xfrm>
            <a:off x="513508" y="1763764"/>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33" name="Google Shape;833;p47"/>
          <p:cNvSpPr/>
          <p:nvPr/>
        </p:nvSpPr>
        <p:spPr>
          <a:xfrm>
            <a:off x="5424872" y="1761609"/>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34" name="Google Shape;834;p47"/>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a:solidFill>
                  <a:schemeClr val="accent3"/>
                </a:solidFill>
                <a:latin typeface="Consolas"/>
                <a:ea typeface="Consolas"/>
                <a:cs typeface="Consolas"/>
                <a:sym typeface="Consolas"/>
              </a:rPr>
              <a:t>   </a:t>
            </a:r>
            <a:r>
              <a:rPr lang="en-US" sz="12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3"/>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Edge</a:t>
            </a:r>
            <a:r>
              <a:rPr lang="en-US" sz="1600" b="0">
                <a:solidFill>
                  <a:schemeClr val="dk1"/>
                </a:solidFill>
                <a:highlight>
                  <a:srgbClr val="E6DAFF"/>
                </a:highlight>
                <a:latin typeface="Consolas"/>
                <a:ea typeface="Consolas"/>
                <a:cs typeface="Consolas"/>
                <a:sym typeface="Consolas"/>
              </a:rPr>
              <a:t>&gt; edgeTo = ...</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highlight>
                  <a:schemeClr val="lt1"/>
                </a:highlight>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Double</a:t>
            </a:r>
            <a:r>
              <a:rPr lang="en-US" sz="1600" b="0">
                <a:solidFill>
                  <a:schemeClr val="dk1"/>
                </a:solidFill>
                <a:highlight>
                  <a:srgbClr val="E6DAFF"/>
                </a:highlight>
                <a:latin typeface="Consolas"/>
                <a:ea typeface="Consolas"/>
                <a:cs typeface="Consolas"/>
                <a:sym typeface="Consolas"/>
              </a:rPr>
              <a:t>&gt; distTo = ...</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null</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0.0</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2"/>
                </a:solidFill>
                <a:latin typeface="Consolas"/>
                <a:ea typeface="Consolas"/>
                <a:cs typeface="Consolas"/>
                <a:sym typeface="Consolas"/>
              </a:rPr>
              <a:t>    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edge);</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distTo.</a:t>
            </a:r>
            <a:r>
              <a:rPr lang="en-US" sz="1600" b="1">
                <a:solidFill>
                  <a:schemeClr val="dk1"/>
                </a:solidFill>
                <a:highlight>
                  <a:srgbClr val="E6DAFF"/>
                </a:highlight>
                <a:latin typeface="Consolas"/>
                <a:ea typeface="Consolas"/>
                <a:cs typeface="Consolas"/>
                <a:sym typeface="Consolas"/>
              </a:rPr>
              <a:t>get</a:t>
            </a:r>
            <a:r>
              <a:rPr lang="en-US" sz="1600" b="0">
                <a:solidFill>
                  <a:schemeClr val="dk1"/>
                </a:solidFill>
                <a:highlight>
                  <a:srgbClr val="E6DAFF"/>
                </a:highlight>
                <a:latin typeface="Consolas"/>
                <a:ea typeface="Consolas"/>
                <a:cs typeface="Consolas"/>
                <a:sym typeface="Consolas"/>
              </a:rPr>
              <a:t>(from) + </a:t>
            </a:r>
            <a:r>
              <a:rPr lang="en-US" sz="1600" b="0">
                <a:solidFill>
                  <a:schemeClr val="accent5"/>
                </a:solidFill>
                <a:highlight>
                  <a:srgbClr val="E6DAFF"/>
                </a:highlight>
                <a:latin typeface="Consolas"/>
                <a:ea typeface="Consolas"/>
                <a:cs typeface="Consolas"/>
                <a:sym typeface="Consolas"/>
              </a:rPr>
              <a:t>1</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highlight>
                  <a:srgbClr val="E6DAFF"/>
                </a:highlight>
                <a:latin typeface="Consolas"/>
                <a:ea typeface="Consolas"/>
                <a:cs typeface="Consolas"/>
                <a:sym typeface="Consolas"/>
              </a:rPr>
              <a:t>return</a:t>
            </a:r>
            <a:r>
              <a:rPr lang="en-US" sz="1600" b="0">
                <a:solidFill>
                  <a:schemeClr val="dk1"/>
                </a:solidFill>
                <a:highlight>
                  <a:srgbClr val="E6DAFF"/>
                </a:highlight>
                <a:latin typeface="Consolas"/>
                <a:ea typeface="Consolas"/>
                <a:cs typeface="Consolas"/>
                <a:sym typeface="Consolas"/>
              </a:rPr>
              <a:t> edgeTo;</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835" name="Google Shape;835;p47"/>
          <p:cNvSpPr txBox="1"/>
          <p:nvPr/>
        </p:nvSpPr>
        <p:spPr>
          <a:xfrm>
            <a:off x="632442" y="4086068"/>
            <a:ext cx="997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Quattrocento Sans"/>
                <a:ea typeface="Quattrocento Sans"/>
                <a:cs typeface="Quattrocento Sans"/>
                <a:sym typeface="Quattrocento Sans"/>
              </a:rPr>
              <a:t>E</a:t>
            </a:r>
            <a:r>
              <a:rPr lang="en-US" sz="1600" b="1">
                <a:solidFill>
                  <a:schemeClr val="accent2"/>
                </a:solidFill>
                <a:latin typeface="Quattrocento Sans"/>
                <a:ea typeface="Quattrocento Sans"/>
                <a:cs typeface="Quattrocento Sans"/>
                <a:sym typeface="Quattrocento Sans"/>
              </a:rPr>
              <a:t>DGE</a:t>
            </a:r>
            <a:r>
              <a:rPr lang="en-US" sz="1800" b="1">
                <a:solidFill>
                  <a:schemeClr val="accent2"/>
                </a:solidFill>
                <a:latin typeface="Quattrocento Sans"/>
                <a:ea typeface="Quattrocento Sans"/>
                <a:cs typeface="Quattrocento Sans"/>
                <a:sym typeface="Quattrocento Sans"/>
              </a:rPr>
              <a:t>T</a:t>
            </a:r>
            <a:r>
              <a:rPr lang="en-US" sz="1600" b="1">
                <a:solidFill>
                  <a:schemeClr val="accent2"/>
                </a:solidFill>
                <a:latin typeface="Quattrocento Sans"/>
                <a:ea typeface="Quattrocento Sans"/>
                <a:cs typeface="Quattrocento Sans"/>
                <a:sym typeface="Quattrocento Sans"/>
              </a:rPr>
              <a:t>O</a:t>
            </a:r>
            <a:endParaRPr sz="1800" b="1">
              <a:solidFill>
                <a:schemeClr val="accent2"/>
              </a:solidFill>
              <a:latin typeface="Quattrocento Sans"/>
              <a:ea typeface="Quattrocento Sans"/>
              <a:cs typeface="Quattrocento Sans"/>
              <a:sym typeface="Quattrocento Sans"/>
            </a:endParaRPr>
          </a:p>
        </p:txBody>
      </p:sp>
      <p:sp>
        <p:nvSpPr>
          <p:cNvPr id="836" name="Google Shape;836;p47"/>
          <p:cNvSpPr txBox="1"/>
          <p:nvPr/>
        </p:nvSpPr>
        <p:spPr>
          <a:xfrm>
            <a:off x="1607471" y="2530259"/>
            <a:ext cx="9120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Quattrocento Sans"/>
                <a:ea typeface="Quattrocento Sans"/>
                <a:cs typeface="Quattrocento Sans"/>
                <a:sym typeface="Quattrocento Sans"/>
              </a:rPr>
              <a:t>D</a:t>
            </a:r>
            <a:r>
              <a:rPr lang="en-US" sz="1600" b="1">
                <a:solidFill>
                  <a:srgbClr val="00B0F0"/>
                </a:solidFill>
                <a:latin typeface="Quattrocento Sans"/>
                <a:ea typeface="Quattrocento Sans"/>
                <a:cs typeface="Quattrocento Sans"/>
                <a:sym typeface="Quattrocento Sans"/>
              </a:rPr>
              <a:t>IST</a:t>
            </a:r>
            <a:r>
              <a:rPr lang="en-US" sz="1800" b="1">
                <a:solidFill>
                  <a:srgbClr val="00B0F0"/>
                </a:solidFill>
                <a:latin typeface="Quattrocento Sans"/>
                <a:ea typeface="Quattrocento Sans"/>
                <a:cs typeface="Quattrocento Sans"/>
                <a:sym typeface="Quattrocento Sans"/>
              </a:rPr>
              <a:t>T</a:t>
            </a:r>
            <a:r>
              <a:rPr lang="en-US" sz="1600" b="1">
                <a:solidFill>
                  <a:srgbClr val="00B0F0"/>
                </a:solidFill>
                <a:latin typeface="Quattrocento Sans"/>
                <a:ea typeface="Quattrocento Sans"/>
                <a:cs typeface="Quattrocento Sans"/>
                <a:sym typeface="Quattrocento Sans"/>
              </a:rPr>
              <a:t>O</a:t>
            </a:r>
            <a:endParaRPr sz="1800" b="1">
              <a:solidFill>
                <a:srgbClr val="00B0F0"/>
              </a:solidFill>
              <a:latin typeface="Quattrocento Sans"/>
              <a:ea typeface="Quattrocento Sans"/>
              <a:cs typeface="Quattrocento Sans"/>
              <a:sym typeface="Quattrocento Sans"/>
            </a:endParaRPr>
          </a:p>
        </p:txBody>
      </p:sp>
      <p:sp>
        <p:nvSpPr>
          <p:cNvPr id="837" name="Google Shape;837;p47"/>
          <p:cNvSpPr txBox="1">
            <a:spLocks noGrp="1"/>
          </p:cNvSpPr>
          <p:nvPr>
            <p:ph type="body" idx="1"/>
          </p:nvPr>
        </p:nvSpPr>
        <p:spPr>
          <a:xfrm>
            <a:off x="25703" y="5217937"/>
            <a:ext cx="6223500" cy="1468800"/>
          </a:xfrm>
          <a:prstGeom prst="rect">
            <a:avLst/>
          </a:prstGeom>
          <a:noFill/>
          <a:ln>
            <a:noFill/>
          </a:ln>
        </p:spPr>
        <p:txBody>
          <a:bodyPr spcFirstLastPara="1" wrap="square" lIns="45700" tIns="45700" rIns="45700" bIns="45700" anchor="t" anchorCtr="0">
            <a:normAutofit fontScale="85000" lnSpcReduction="20000"/>
          </a:bodyPr>
          <a:lstStyle/>
          <a:p>
            <a:pPr marL="0" lvl="0" indent="0" algn="l" rtl="0">
              <a:lnSpc>
                <a:spcPct val="90000"/>
              </a:lnSpc>
              <a:spcBef>
                <a:spcPts val="0"/>
              </a:spcBef>
              <a:spcAft>
                <a:spcPts val="0"/>
              </a:spcAft>
              <a:buNone/>
            </a:pPr>
            <a:r>
              <a:rPr lang="en-US" sz="2000"/>
              <a:t>The </a:t>
            </a:r>
            <a:r>
              <a:rPr lang="en-US" sz="2000">
                <a:latin typeface="Consolas"/>
                <a:ea typeface="Consolas"/>
                <a:cs typeface="Consolas"/>
                <a:sym typeface="Consolas"/>
              </a:rPr>
              <a:t>edgeTo</a:t>
            </a:r>
            <a:r>
              <a:rPr lang="en-US" sz="2000"/>
              <a:t> map stores </a:t>
            </a:r>
            <a:r>
              <a:rPr lang="en-US" sz="2000" b="1">
                <a:solidFill>
                  <a:srgbClr val="4C3283"/>
                </a:solidFill>
              </a:rPr>
              <a:t>backpointers</a:t>
            </a:r>
            <a:r>
              <a:rPr lang="en-US" sz="2000"/>
              <a:t>: each vertex remembers what vertex was used to arrive at it!</a:t>
            </a:r>
            <a:endParaRPr/>
          </a:p>
          <a:p>
            <a:pPr marL="0" lvl="0" indent="0" algn="l" rtl="0">
              <a:lnSpc>
                <a:spcPct val="90000"/>
              </a:lnSpc>
              <a:spcBef>
                <a:spcPts val="1400"/>
              </a:spcBef>
              <a:spcAft>
                <a:spcPts val="0"/>
              </a:spcAft>
              <a:buNone/>
            </a:pPr>
            <a:r>
              <a:rPr lang="en-US" sz="2000"/>
              <a:t>Note: this code stores </a:t>
            </a:r>
            <a:r>
              <a:rPr lang="en-US" sz="2000">
                <a:latin typeface="Consolas"/>
                <a:ea typeface="Consolas"/>
                <a:cs typeface="Consolas"/>
                <a:sym typeface="Consolas"/>
              </a:rPr>
              <a:t>visited</a:t>
            </a:r>
            <a:r>
              <a:rPr lang="en-US" sz="2000"/>
              <a:t>, </a:t>
            </a:r>
            <a:r>
              <a:rPr lang="en-US" sz="2000">
                <a:latin typeface="Consolas"/>
                <a:ea typeface="Consolas"/>
                <a:cs typeface="Consolas"/>
                <a:sym typeface="Consolas"/>
              </a:rPr>
              <a:t>edgeTo</a:t>
            </a:r>
            <a:r>
              <a:rPr lang="en-US" sz="2000"/>
              <a:t>, and </a:t>
            </a:r>
            <a:r>
              <a:rPr lang="en-US" sz="2000">
                <a:latin typeface="Consolas"/>
                <a:ea typeface="Consolas"/>
                <a:cs typeface="Consolas"/>
                <a:sym typeface="Consolas"/>
              </a:rPr>
              <a:t>distTo</a:t>
            </a:r>
            <a:r>
              <a:rPr lang="en-US" sz="2000"/>
              <a:t> as </a:t>
            </a:r>
            <a:r>
              <a:rPr lang="en-US" sz="2000" b="1"/>
              <a:t>external maps </a:t>
            </a:r>
            <a:r>
              <a:rPr lang="en-US" sz="2000"/>
              <a:t>(only drawn on graph for convenience). Another implementation option: store them as fields of the nodes themselves</a:t>
            </a:r>
            <a:endParaRPr/>
          </a:p>
        </p:txBody>
      </p:sp>
      <p:cxnSp>
        <p:nvCxnSpPr>
          <p:cNvPr id="838" name="Google Shape;838;p47"/>
          <p:cNvCxnSpPr/>
          <p:nvPr/>
        </p:nvCxnSpPr>
        <p:spPr>
          <a:xfrm rot="10800000">
            <a:off x="1621237" y="3845835"/>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839" name="Google Shape;839;p47"/>
          <p:cNvCxnSpPr/>
          <p:nvPr/>
        </p:nvCxnSpPr>
        <p:spPr>
          <a:xfrm rot="10800000">
            <a:off x="2148960" y="3429000"/>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840" name="Google Shape;840;p47"/>
          <p:cNvCxnSpPr/>
          <p:nvPr/>
        </p:nvCxnSpPr>
        <p:spPr>
          <a:xfrm rot="10800000">
            <a:off x="2757549" y="4718176"/>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841" name="Google Shape;841;p47"/>
          <p:cNvCxnSpPr/>
          <p:nvPr/>
        </p:nvCxnSpPr>
        <p:spPr>
          <a:xfrm flipH="1">
            <a:off x="3677099" y="3039258"/>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842" name="Google Shape;842;p47"/>
          <p:cNvSpPr txBox="1"/>
          <p:nvPr/>
        </p:nvSpPr>
        <p:spPr>
          <a:xfrm>
            <a:off x="1878221" y="282823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843" name="Google Shape;843;p47"/>
          <p:cNvSpPr txBox="1"/>
          <p:nvPr/>
        </p:nvSpPr>
        <p:spPr>
          <a:xfrm>
            <a:off x="2051921" y="425699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44" name="Google Shape;844;p47"/>
          <p:cNvSpPr txBox="1"/>
          <p:nvPr/>
        </p:nvSpPr>
        <p:spPr>
          <a:xfrm>
            <a:off x="3321239" y="302150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45" name="Google Shape;845;p47"/>
          <p:cNvSpPr txBox="1"/>
          <p:nvPr/>
        </p:nvSpPr>
        <p:spPr>
          <a:xfrm>
            <a:off x="3960525" y="44416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46" name="Google Shape;846;p47"/>
          <p:cNvSpPr txBox="1"/>
          <p:nvPr/>
        </p:nvSpPr>
        <p:spPr>
          <a:xfrm>
            <a:off x="4492728" y="243396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47" name="Google Shape;847;p47"/>
          <p:cNvSpPr txBox="1"/>
          <p:nvPr/>
        </p:nvSpPr>
        <p:spPr>
          <a:xfrm>
            <a:off x="2213903" y="171912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848" name="Google Shape;848;p47"/>
          <p:cNvSpPr txBox="1"/>
          <p:nvPr/>
        </p:nvSpPr>
        <p:spPr>
          <a:xfrm>
            <a:off x="2602296" y="172183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849" name="Google Shape;849;p47"/>
          <p:cNvSpPr txBox="1"/>
          <p:nvPr/>
        </p:nvSpPr>
        <p:spPr>
          <a:xfrm>
            <a:off x="2981844" y="172260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850" name="Google Shape;850;p47"/>
          <p:cNvSpPr txBox="1"/>
          <p:nvPr/>
        </p:nvSpPr>
        <p:spPr>
          <a:xfrm>
            <a:off x="3366291" y="171915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851" name="Google Shape;851;p47"/>
          <p:cNvSpPr txBox="1"/>
          <p:nvPr/>
        </p:nvSpPr>
        <p:spPr>
          <a:xfrm>
            <a:off x="3754684" y="172186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2"/>
                                        </p:tgtEl>
                                        <p:attrNameLst>
                                          <p:attrName>style.visibility</p:attrName>
                                        </p:attrNameLst>
                                      </p:cBhvr>
                                      <p:to>
                                        <p:strVal val="visible"/>
                                      </p:to>
                                    </p:set>
                                    <p:animEffect transition="in" filter="fade">
                                      <p:cBhvr>
                                        <p:cTn id="11" dur="500"/>
                                        <p:tgtEl>
                                          <p:spTgt spid="842"/>
                                        </p:tgtEl>
                                      </p:cBhvr>
                                    </p:animEffect>
                                  </p:childTnLst>
                                </p:cTn>
                              </p:par>
                              <p:par>
                                <p:cTn id="12" presetID="10" presetClass="entr" presetSubtype="0" fill="hold" nodeType="withEffect">
                                  <p:stCondLst>
                                    <p:cond delay="0"/>
                                  </p:stCondLst>
                                  <p:childTnLst>
                                    <p:set>
                                      <p:cBhvr>
                                        <p:cTn id="13" dur="1" fill="hold">
                                          <p:stCondLst>
                                            <p:cond delay="0"/>
                                          </p:stCondLst>
                                        </p:cTn>
                                        <p:tgtEl>
                                          <p:spTgt spid="824"/>
                                        </p:tgtEl>
                                        <p:attrNameLst>
                                          <p:attrName>style.visibility</p:attrName>
                                        </p:attrNameLst>
                                      </p:cBhvr>
                                      <p:to>
                                        <p:strVal val="visible"/>
                                      </p:to>
                                    </p:set>
                                    <p:animEffect transition="in" filter="fade">
                                      <p:cBhvr>
                                        <p:cTn id="14" dur="500"/>
                                        <p:tgtEl>
                                          <p:spTgt spid="824"/>
                                        </p:tgtEl>
                                      </p:cBhvr>
                                    </p:animEffect>
                                  </p:childTnLst>
                                </p:cTn>
                              </p:par>
                              <p:par>
                                <p:cTn id="15" presetID="10" presetClass="entr" presetSubtype="0" fill="hold" nodeType="with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fade">
                                      <p:cBhvr>
                                        <p:cTn id="17" dur="500"/>
                                        <p:tgtEl>
                                          <p:spTgt spid="823"/>
                                        </p:tgtEl>
                                      </p:cBhvr>
                                    </p:animEffect>
                                  </p:childTnLst>
                                </p:cTn>
                              </p:par>
                              <p:par>
                                <p:cTn id="18" presetID="10" presetClass="entr" presetSubtype="0" fill="hold" nodeType="withEffect">
                                  <p:stCondLst>
                                    <p:cond delay="0"/>
                                  </p:stCondLst>
                                  <p:childTnLst>
                                    <p:set>
                                      <p:cBhvr>
                                        <p:cTn id="19" dur="1" fill="hold">
                                          <p:stCondLst>
                                            <p:cond delay="0"/>
                                          </p:stCondLst>
                                        </p:cTn>
                                        <p:tgtEl>
                                          <p:spTgt spid="836"/>
                                        </p:tgtEl>
                                        <p:attrNameLst>
                                          <p:attrName>style.visibility</p:attrName>
                                        </p:attrNameLst>
                                      </p:cBhvr>
                                      <p:to>
                                        <p:strVal val="visible"/>
                                      </p:to>
                                    </p:set>
                                    <p:animEffect transition="in" filter="fade">
                                      <p:cBhvr>
                                        <p:cTn id="20" dur="500"/>
                                        <p:tgtEl>
                                          <p:spTgt spid="83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847"/>
                                        </p:tgtEl>
                                        <p:attrNameLst>
                                          <p:attrName>ppt_x</p:attrName>
                                        </p:attrNameLst>
                                      </p:cBhvr>
                                      <p:tavLst>
                                        <p:tav tm="0">
                                          <p:val>
                                            <p:strVal val="#ppt_x"/>
                                          </p:val>
                                        </p:tav>
                                        <p:tav tm="100000">
                                          <p:val>
                                            <p:strVal val="#ppt_x-1"/>
                                          </p:val>
                                        </p:tav>
                                      </p:tavLst>
                                    </p:anim>
                                    <p:set>
                                      <p:cBhvr>
                                        <p:cTn id="25" dur="1" fill="hold">
                                          <p:stCondLst>
                                            <p:cond delay="500"/>
                                          </p:stCondLst>
                                        </p:cTn>
                                        <p:tgtEl>
                                          <p:spTgt spid="84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35"/>
                                        </p:tgtEl>
                                        <p:attrNameLst>
                                          <p:attrName>style.visibility</p:attrName>
                                        </p:attrNameLst>
                                      </p:cBhvr>
                                      <p:to>
                                        <p:strVal val="visible"/>
                                      </p:to>
                                    </p:set>
                                    <p:animEffect transition="in" filter="fade">
                                      <p:cBhvr>
                                        <p:cTn id="28" dur="500"/>
                                        <p:tgtEl>
                                          <p:spTgt spid="83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48"/>
                                        </p:tgtEl>
                                        <p:attrNameLst>
                                          <p:attrName>style.visibility</p:attrName>
                                        </p:attrNameLst>
                                      </p:cBhvr>
                                      <p:to>
                                        <p:strVal val="visible"/>
                                      </p:to>
                                    </p:set>
                                    <p:animEffect transition="in" filter="fade">
                                      <p:cBhvr>
                                        <p:cTn id="32" dur="500"/>
                                        <p:tgtEl>
                                          <p:spTgt spid="84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25"/>
                                        </p:tgtEl>
                                        <p:attrNameLst>
                                          <p:attrName>style.visibility</p:attrName>
                                        </p:attrNameLst>
                                      </p:cBhvr>
                                      <p:to>
                                        <p:strVal val="visible"/>
                                      </p:to>
                                    </p:set>
                                    <p:animEffect transition="in" filter="fade">
                                      <p:cBhvr>
                                        <p:cTn id="36" dur="500"/>
                                        <p:tgtEl>
                                          <p:spTgt spid="825"/>
                                        </p:tgtEl>
                                      </p:cBhvr>
                                    </p:animEffect>
                                  </p:childTnLst>
                                </p:cTn>
                              </p:par>
                              <p:par>
                                <p:cTn id="37" presetID="10" presetClass="entr" presetSubtype="0" fill="hold" nodeType="withEffect">
                                  <p:stCondLst>
                                    <p:cond delay="0"/>
                                  </p:stCondLst>
                                  <p:childTnLst>
                                    <p:set>
                                      <p:cBhvr>
                                        <p:cTn id="38" dur="1" fill="hold">
                                          <p:stCondLst>
                                            <p:cond delay="0"/>
                                          </p:stCondLst>
                                        </p:cTn>
                                        <p:tgtEl>
                                          <p:spTgt spid="843"/>
                                        </p:tgtEl>
                                        <p:attrNameLst>
                                          <p:attrName>style.visibility</p:attrName>
                                        </p:attrNameLst>
                                      </p:cBhvr>
                                      <p:to>
                                        <p:strVal val="visible"/>
                                      </p:to>
                                    </p:set>
                                    <p:animEffect transition="in" filter="fade">
                                      <p:cBhvr>
                                        <p:cTn id="39" dur="500"/>
                                        <p:tgtEl>
                                          <p:spTgt spid="843"/>
                                        </p:tgtEl>
                                      </p:cBhvr>
                                    </p:animEffect>
                                  </p:childTnLst>
                                </p:cTn>
                              </p:par>
                              <p:par>
                                <p:cTn id="40" presetID="10" presetClass="entr" presetSubtype="0" fill="hold" nodeType="withEffect">
                                  <p:stCondLst>
                                    <p:cond delay="0"/>
                                  </p:stCondLst>
                                  <p:childTnLst>
                                    <p:set>
                                      <p:cBhvr>
                                        <p:cTn id="41" dur="1" fill="hold">
                                          <p:stCondLst>
                                            <p:cond delay="0"/>
                                          </p:stCondLst>
                                        </p:cTn>
                                        <p:tgtEl>
                                          <p:spTgt spid="838"/>
                                        </p:tgtEl>
                                        <p:attrNameLst>
                                          <p:attrName>style.visibility</p:attrName>
                                        </p:attrNameLst>
                                      </p:cBhvr>
                                      <p:to>
                                        <p:strVal val="visible"/>
                                      </p:to>
                                    </p:set>
                                    <p:animEffect transition="in" filter="fade">
                                      <p:cBhvr>
                                        <p:cTn id="42" dur="500"/>
                                        <p:tgtEl>
                                          <p:spTgt spid="838"/>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849"/>
                                        </p:tgtEl>
                                        <p:attrNameLst>
                                          <p:attrName>style.visibility</p:attrName>
                                        </p:attrNameLst>
                                      </p:cBhvr>
                                      <p:to>
                                        <p:strVal val="visible"/>
                                      </p:to>
                                    </p:set>
                                    <p:animEffect transition="in" filter="fade">
                                      <p:cBhvr>
                                        <p:cTn id="46" dur="500"/>
                                        <p:tgtEl>
                                          <p:spTgt spid="849"/>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827"/>
                                        </p:tgtEl>
                                        <p:attrNameLst>
                                          <p:attrName>style.visibility</p:attrName>
                                        </p:attrNameLst>
                                      </p:cBhvr>
                                      <p:to>
                                        <p:strVal val="visible"/>
                                      </p:to>
                                    </p:set>
                                    <p:animEffect transition="in" filter="fade">
                                      <p:cBhvr>
                                        <p:cTn id="50" dur="500"/>
                                        <p:tgtEl>
                                          <p:spTgt spid="827"/>
                                        </p:tgtEl>
                                      </p:cBhvr>
                                    </p:animEffect>
                                  </p:childTnLst>
                                </p:cTn>
                              </p:par>
                              <p:par>
                                <p:cTn id="51" presetID="10" presetClass="entr" presetSubtype="0" fill="hold" nodeType="withEffect">
                                  <p:stCondLst>
                                    <p:cond delay="0"/>
                                  </p:stCondLst>
                                  <p:childTnLst>
                                    <p:set>
                                      <p:cBhvr>
                                        <p:cTn id="52" dur="1" fill="hold">
                                          <p:stCondLst>
                                            <p:cond delay="0"/>
                                          </p:stCondLst>
                                        </p:cTn>
                                        <p:tgtEl>
                                          <p:spTgt spid="844"/>
                                        </p:tgtEl>
                                        <p:attrNameLst>
                                          <p:attrName>style.visibility</p:attrName>
                                        </p:attrNameLst>
                                      </p:cBhvr>
                                      <p:to>
                                        <p:strVal val="visible"/>
                                      </p:to>
                                    </p:set>
                                    <p:animEffect transition="in" filter="fade">
                                      <p:cBhvr>
                                        <p:cTn id="53" dur="500"/>
                                        <p:tgtEl>
                                          <p:spTgt spid="844"/>
                                        </p:tgtEl>
                                      </p:cBhvr>
                                    </p:animEffect>
                                  </p:childTnLst>
                                </p:cTn>
                              </p:par>
                              <p:par>
                                <p:cTn id="54" presetID="10" presetClass="entr" presetSubtype="0" fill="hold" nodeType="withEffect">
                                  <p:stCondLst>
                                    <p:cond delay="0"/>
                                  </p:stCondLst>
                                  <p:childTnLst>
                                    <p:set>
                                      <p:cBhvr>
                                        <p:cTn id="55" dur="1" fill="hold">
                                          <p:stCondLst>
                                            <p:cond delay="0"/>
                                          </p:stCondLst>
                                        </p:cTn>
                                        <p:tgtEl>
                                          <p:spTgt spid="839"/>
                                        </p:tgtEl>
                                        <p:attrNameLst>
                                          <p:attrName>style.visibility</p:attrName>
                                        </p:attrNameLst>
                                      </p:cBhvr>
                                      <p:to>
                                        <p:strVal val="visible"/>
                                      </p:to>
                                    </p:set>
                                    <p:animEffect transition="in" filter="fade">
                                      <p:cBhvr>
                                        <p:cTn id="56" dur="500"/>
                                        <p:tgtEl>
                                          <p:spTgt spid="83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848"/>
                                        </p:tgtEl>
                                        <p:attrNameLst>
                                          <p:attrName>ppt_x</p:attrName>
                                        </p:attrNameLst>
                                      </p:cBhvr>
                                      <p:tavLst>
                                        <p:tav tm="0">
                                          <p:val>
                                            <p:strVal val="#ppt_x"/>
                                          </p:val>
                                        </p:tav>
                                        <p:tav tm="100000">
                                          <p:val>
                                            <p:strVal val="#ppt_x-1"/>
                                          </p:val>
                                        </p:tav>
                                      </p:tavLst>
                                    </p:anim>
                                    <p:set>
                                      <p:cBhvr>
                                        <p:cTn id="61" dur="1" fill="hold">
                                          <p:stCondLst>
                                            <p:cond delay="500"/>
                                          </p:stCondLst>
                                        </p:cTn>
                                        <p:tgtEl>
                                          <p:spTgt spid="84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850"/>
                                        </p:tgtEl>
                                        <p:attrNameLst>
                                          <p:attrName>style.visibility</p:attrName>
                                        </p:attrNameLst>
                                      </p:cBhvr>
                                      <p:to>
                                        <p:strVal val="visible"/>
                                      </p:to>
                                    </p:set>
                                    <p:animEffect transition="in" filter="fade">
                                      <p:cBhvr>
                                        <p:cTn id="65" dur="500"/>
                                        <p:tgtEl>
                                          <p:spTgt spid="850"/>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826"/>
                                        </p:tgtEl>
                                        <p:attrNameLst>
                                          <p:attrName>style.visibility</p:attrName>
                                        </p:attrNameLst>
                                      </p:cBhvr>
                                      <p:to>
                                        <p:strVal val="visible"/>
                                      </p:to>
                                    </p:set>
                                    <p:animEffect transition="in" filter="fade">
                                      <p:cBhvr>
                                        <p:cTn id="69" dur="500"/>
                                        <p:tgtEl>
                                          <p:spTgt spid="826"/>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5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0"/>
                                        </p:tgtEl>
                                        <p:attrNameLst>
                                          <p:attrName>style.visibility</p:attrName>
                                        </p:attrNameLst>
                                      </p:cBhvr>
                                      <p:to>
                                        <p:strVal val="visible"/>
                                      </p:to>
                                    </p:set>
                                    <p:animEffect transition="in" filter="fade">
                                      <p:cBhvr>
                                        <p:cTn id="75" dur="500"/>
                                        <p:tgtEl>
                                          <p:spTgt spid="84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849"/>
                                        </p:tgtEl>
                                        <p:attrNameLst>
                                          <p:attrName>ppt_x</p:attrName>
                                        </p:attrNameLst>
                                      </p:cBhvr>
                                      <p:tavLst>
                                        <p:tav tm="0">
                                          <p:val>
                                            <p:strVal val="#ppt_x"/>
                                          </p:val>
                                        </p:tav>
                                        <p:tav tm="100000">
                                          <p:val>
                                            <p:strVal val="#ppt_x-1"/>
                                          </p:val>
                                        </p:tav>
                                      </p:tavLst>
                                    </p:anim>
                                    <p:set>
                                      <p:cBhvr>
                                        <p:cTn id="80" dur="1" fill="hold">
                                          <p:stCondLst>
                                            <p:cond delay="500"/>
                                          </p:stCondLst>
                                        </p:cTn>
                                        <p:tgtEl>
                                          <p:spTgt spid="849"/>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851"/>
                                        </p:tgtEl>
                                        <p:attrNameLst>
                                          <p:attrName>style.visibility</p:attrName>
                                        </p:attrNameLst>
                                      </p:cBhvr>
                                      <p:to>
                                        <p:strVal val="visible"/>
                                      </p:to>
                                    </p:set>
                                    <p:animEffect transition="in" filter="fade">
                                      <p:cBhvr>
                                        <p:cTn id="84" dur="500"/>
                                        <p:tgtEl>
                                          <p:spTgt spid="851"/>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828"/>
                                        </p:tgtEl>
                                        <p:attrNameLst>
                                          <p:attrName>style.visibility</p:attrName>
                                        </p:attrNameLst>
                                      </p:cBhvr>
                                      <p:to>
                                        <p:strVal val="visible"/>
                                      </p:to>
                                    </p:set>
                                    <p:animEffect transition="in" filter="fade">
                                      <p:cBhvr>
                                        <p:cTn id="88" dur="500"/>
                                        <p:tgtEl>
                                          <p:spTgt spid="828"/>
                                        </p:tgtEl>
                                      </p:cBhvr>
                                    </p:animEffect>
                                  </p:childTnLst>
                                </p:cTn>
                              </p:par>
                              <p:par>
                                <p:cTn id="89" presetID="10" presetClass="entr" presetSubtype="0" fill="hold" nodeType="withEffect">
                                  <p:stCondLst>
                                    <p:cond delay="0"/>
                                  </p:stCondLst>
                                  <p:childTnLst>
                                    <p:set>
                                      <p:cBhvr>
                                        <p:cTn id="90" dur="1" fill="hold">
                                          <p:stCondLst>
                                            <p:cond delay="0"/>
                                          </p:stCondLst>
                                        </p:cTn>
                                        <p:tgtEl>
                                          <p:spTgt spid="846"/>
                                        </p:tgtEl>
                                        <p:attrNameLst>
                                          <p:attrName>style.visibility</p:attrName>
                                        </p:attrNameLst>
                                      </p:cBhvr>
                                      <p:to>
                                        <p:strVal val="visible"/>
                                      </p:to>
                                    </p:set>
                                    <p:animEffect transition="in" filter="fade">
                                      <p:cBhvr>
                                        <p:cTn id="91" dur="500"/>
                                        <p:tgtEl>
                                          <p:spTgt spid="846"/>
                                        </p:tgtEl>
                                      </p:cBhvr>
                                    </p:animEffect>
                                  </p:childTnLst>
                                </p:cTn>
                              </p:par>
                              <p:par>
                                <p:cTn id="92" presetID="10" presetClass="entr" presetSubtype="0" fill="hold" nodeType="withEffect">
                                  <p:stCondLst>
                                    <p:cond delay="0"/>
                                  </p:stCondLst>
                                  <p:childTnLst>
                                    <p:set>
                                      <p:cBhvr>
                                        <p:cTn id="93" dur="1" fill="hold">
                                          <p:stCondLst>
                                            <p:cond delay="0"/>
                                          </p:stCondLst>
                                        </p:cTn>
                                        <p:tgtEl>
                                          <p:spTgt spid="841"/>
                                        </p:tgtEl>
                                        <p:attrNameLst>
                                          <p:attrName>style.visibility</p:attrName>
                                        </p:attrNameLst>
                                      </p:cBhvr>
                                      <p:to>
                                        <p:strVal val="visible"/>
                                      </p:to>
                                    </p:set>
                                    <p:animEffect transition="in" filter="fade">
                                      <p:cBhvr>
                                        <p:cTn id="94" dur="500"/>
                                        <p:tgtEl>
                                          <p:spTgt spid="84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850"/>
                                        </p:tgtEl>
                                        <p:attrNameLst>
                                          <p:attrName>ppt_x</p:attrName>
                                        </p:attrNameLst>
                                      </p:cBhvr>
                                      <p:tavLst>
                                        <p:tav tm="0">
                                          <p:val>
                                            <p:strVal val="#ppt_x"/>
                                          </p:val>
                                        </p:tav>
                                        <p:tav tm="100000">
                                          <p:val>
                                            <p:strVal val="#ppt_x-1"/>
                                          </p:val>
                                        </p:tav>
                                      </p:tavLst>
                                    </p:anim>
                                    <p:set>
                                      <p:cBhvr>
                                        <p:cTn id="99" dur="1" fill="hold">
                                          <p:stCondLst>
                                            <p:cond delay="500"/>
                                          </p:stCondLst>
                                        </p:cTn>
                                        <p:tgtEl>
                                          <p:spTgt spid="85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851"/>
                                        </p:tgtEl>
                                        <p:attrNameLst>
                                          <p:attrName>ppt_x</p:attrName>
                                        </p:attrNameLst>
                                      </p:cBhvr>
                                      <p:tavLst>
                                        <p:tav tm="0">
                                          <p:val>
                                            <p:strVal val="#ppt_x"/>
                                          </p:val>
                                        </p:tav>
                                        <p:tav tm="100000">
                                          <p:val>
                                            <p:strVal val="#ppt_x-1"/>
                                          </p:val>
                                        </p:tav>
                                      </p:tavLst>
                                    </p:anim>
                                    <p:set>
                                      <p:cBhvr>
                                        <p:cTn id="104" dur="1" fill="hold">
                                          <p:stCondLst>
                                            <p:cond delay="500"/>
                                          </p:stCondLst>
                                        </p:cTn>
                                        <p:tgtEl>
                                          <p:spTgt spid="85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What about the Target Vertex?</a:t>
            </a:r>
            <a:endParaRPr/>
          </a:p>
        </p:txBody>
      </p:sp>
      <p:sp>
        <p:nvSpPr>
          <p:cNvPr id="858" name="Google Shape;858;p48"/>
          <p:cNvSpPr txBox="1">
            <a:spLocks noGrp="1"/>
          </p:cNvSpPr>
          <p:nvPr>
            <p:ph type="body" idx="1"/>
          </p:nvPr>
        </p:nvSpPr>
        <p:spPr>
          <a:xfrm>
            <a:off x="4595178" y="1371600"/>
            <a:ext cx="7406400" cy="59784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a:t>This modification on BFS didn’t mention the target vertex at all!</a:t>
            </a:r>
            <a:endParaRPr sz="2500"/>
          </a:p>
          <a:p>
            <a:pPr marL="0" lvl="0" indent="0" algn="l" rtl="0">
              <a:lnSpc>
                <a:spcPct val="90000"/>
              </a:lnSpc>
              <a:spcBef>
                <a:spcPts val="1400"/>
              </a:spcBef>
              <a:spcAft>
                <a:spcPts val="0"/>
              </a:spcAft>
              <a:buNone/>
            </a:pPr>
            <a:r>
              <a:rPr lang="en-US" sz="2500"/>
              <a:t>Instead, it calculated the shortest path and distance from start to </a:t>
            </a:r>
            <a:r>
              <a:rPr lang="en-US" sz="2500" i="1"/>
              <a:t>every other vertex</a:t>
            </a:r>
            <a:endParaRPr sz="2500"/>
          </a:p>
          <a:p>
            <a:pPr marL="265176" lvl="1" indent="-130809" algn="l" rtl="0">
              <a:lnSpc>
                <a:spcPct val="90000"/>
              </a:lnSpc>
              <a:spcBef>
                <a:spcPts val="400"/>
              </a:spcBef>
              <a:spcAft>
                <a:spcPts val="0"/>
              </a:spcAft>
              <a:buSzPts val="1700"/>
              <a:buChar char="○"/>
            </a:pPr>
            <a:r>
              <a:rPr lang="en-US" sz="2000"/>
              <a:t>This is called the </a:t>
            </a:r>
            <a:r>
              <a:rPr lang="en-US" sz="2000" b="1">
                <a:solidFill>
                  <a:srgbClr val="4C3283"/>
                </a:solidFill>
              </a:rPr>
              <a:t>shortest path tree</a:t>
            </a:r>
            <a:endParaRPr sz="2000">
              <a:solidFill>
                <a:srgbClr val="4C3283"/>
              </a:solidFill>
            </a:endParaRPr>
          </a:p>
          <a:p>
            <a:pPr marL="448056" lvl="2" indent="-130809" algn="l" rtl="0">
              <a:lnSpc>
                <a:spcPct val="90000"/>
              </a:lnSpc>
              <a:spcBef>
                <a:spcPts val="600"/>
              </a:spcBef>
              <a:spcAft>
                <a:spcPts val="0"/>
              </a:spcAft>
              <a:buSzPts val="1300"/>
              <a:buChar char="■"/>
            </a:pPr>
            <a:r>
              <a:rPr lang="en-US" sz="1400"/>
              <a:t>A general concept: in this implementation, made up of </a:t>
            </a:r>
            <a:r>
              <a:rPr lang="en-US" sz="1400" b="1">
                <a:solidFill>
                  <a:srgbClr val="4C3283"/>
                </a:solidFill>
              </a:rPr>
              <a:t>distances</a:t>
            </a:r>
            <a:r>
              <a:rPr lang="en-US" sz="1400"/>
              <a:t> and </a:t>
            </a:r>
            <a:r>
              <a:rPr lang="en-US" sz="1400" b="1">
                <a:solidFill>
                  <a:srgbClr val="4C3283"/>
                </a:solidFill>
              </a:rPr>
              <a:t>backpointers</a:t>
            </a:r>
            <a:endParaRPr sz="1400" b="1">
              <a:solidFill>
                <a:srgbClr val="4C3283"/>
              </a:solidFill>
            </a:endParaRPr>
          </a:p>
          <a:p>
            <a:pPr marL="0" lvl="0" indent="0" algn="l" rtl="0">
              <a:lnSpc>
                <a:spcPct val="90000"/>
              </a:lnSpc>
              <a:spcBef>
                <a:spcPts val="1600"/>
              </a:spcBef>
              <a:spcAft>
                <a:spcPts val="0"/>
              </a:spcAft>
              <a:buNone/>
            </a:pPr>
            <a:r>
              <a:rPr lang="en-US" sz="2500"/>
              <a:t>Shortest path tree has all the answers!</a:t>
            </a:r>
            <a:endParaRPr sz="2500"/>
          </a:p>
          <a:p>
            <a:pPr marL="265176" lvl="1" indent="-130809" algn="l" rtl="0">
              <a:lnSpc>
                <a:spcPct val="90000"/>
              </a:lnSpc>
              <a:spcBef>
                <a:spcPts val="400"/>
              </a:spcBef>
              <a:spcAft>
                <a:spcPts val="0"/>
              </a:spcAft>
              <a:buSzPts val="1700"/>
              <a:buChar char="○"/>
            </a:pPr>
            <a:r>
              <a:rPr lang="en-US" sz="2000" b="1"/>
              <a:t>Length of shortest path from A to D?</a:t>
            </a:r>
            <a:endParaRPr sz="2000"/>
          </a:p>
          <a:p>
            <a:pPr marL="448056" lvl="2" indent="-130809" algn="l" rtl="0">
              <a:lnSpc>
                <a:spcPct val="90000"/>
              </a:lnSpc>
              <a:spcBef>
                <a:spcPts val="600"/>
              </a:spcBef>
              <a:spcAft>
                <a:spcPts val="0"/>
              </a:spcAft>
              <a:buSzPts val="1300"/>
              <a:buChar char="■"/>
            </a:pPr>
            <a:r>
              <a:rPr lang="en-US" sz="1400"/>
              <a:t>Lookup in </a:t>
            </a:r>
            <a:r>
              <a:rPr lang="en-US" sz="1400" b="1">
                <a:solidFill>
                  <a:srgbClr val="4C3283"/>
                </a:solidFill>
              </a:rPr>
              <a:t>distTo</a:t>
            </a:r>
            <a:r>
              <a:rPr lang="en-US" sz="1400"/>
              <a:t> map: </a:t>
            </a:r>
            <a:r>
              <a:rPr lang="en-US" sz="1400" b="1">
                <a:solidFill>
                  <a:srgbClr val="4C3283"/>
                </a:solidFill>
              </a:rPr>
              <a:t>2</a:t>
            </a:r>
            <a:endParaRPr sz="1400">
              <a:solidFill>
                <a:srgbClr val="4C3283"/>
              </a:solidFill>
            </a:endParaRPr>
          </a:p>
          <a:p>
            <a:pPr marL="265176" lvl="1" indent="-130809" algn="l" rtl="0">
              <a:lnSpc>
                <a:spcPct val="90000"/>
              </a:lnSpc>
              <a:spcBef>
                <a:spcPts val="600"/>
              </a:spcBef>
              <a:spcAft>
                <a:spcPts val="0"/>
              </a:spcAft>
              <a:buSzPts val="1700"/>
              <a:buChar char="○"/>
            </a:pPr>
            <a:r>
              <a:rPr lang="en-US" sz="2000" b="1"/>
              <a:t>What’s the shortest path from A to D?</a:t>
            </a:r>
            <a:endParaRPr sz="2000"/>
          </a:p>
          <a:p>
            <a:pPr marL="448056" lvl="2" indent="-130809" algn="l" rtl="0">
              <a:lnSpc>
                <a:spcPct val="90000"/>
              </a:lnSpc>
              <a:spcBef>
                <a:spcPts val="600"/>
              </a:spcBef>
              <a:spcAft>
                <a:spcPts val="0"/>
              </a:spcAft>
              <a:buSzPts val="1300"/>
              <a:buChar char="■"/>
            </a:pPr>
            <a:r>
              <a:rPr lang="en-US" sz="1400"/>
              <a:t>Build up backwards from </a:t>
            </a:r>
            <a:r>
              <a:rPr lang="en-US" sz="1400" b="1">
                <a:solidFill>
                  <a:srgbClr val="4C3283"/>
                </a:solidFill>
              </a:rPr>
              <a:t>edgeTo</a:t>
            </a:r>
            <a:r>
              <a:rPr lang="en-US" sz="1400"/>
              <a:t> map: start at D, follow </a:t>
            </a:r>
            <a:r>
              <a:rPr lang="en-US" sz="1400" b="1">
                <a:solidFill>
                  <a:srgbClr val="4C3283"/>
                </a:solidFill>
              </a:rPr>
              <a:t>backpointer</a:t>
            </a:r>
            <a:r>
              <a:rPr lang="en-US" sz="1400"/>
              <a:t> to B, follow </a:t>
            </a:r>
            <a:r>
              <a:rPr lang="en-US" sz="1400" b="1">
                <a:solidFill>
                  <a:srgbClr val="4C3283"/>
                </a:solidFill>
              </a:rPr>
              <a:t>backpointer</a:t>
            </a:r>
            <a:r>
              <a:rPr lang="en-US" sz="1400"/>
              <a:t> to A – our shortest path is </a:t>
            </a:r>
            <a:r>
              <a:rPr lang="en-US" sz="1400" b="1">
                <a:solidFill>
                  <a:srgbClr val="4C3283"/>
                </a:solidFill>
              </a:rPr>
              <a:t>A 🡪 B 🡪 D</a:t>
            </a:r>
            <a:endParaRPr sz="1200">
              <a:solidFill>
                <a:srgbClr val="4C3283"/>
              </a:solidFill>
            </a:endParaRPr>
          </a:p>
          <a:p>
            <a:pPr marL="0" lvl="0" indent="0" algn="l" rtl="0">
              <a:lnSpc>
                <a:spcPct val="90000"/>
              </a:lnSpc>
              <a:spcBef>
                <a:spcPts val="1400"/>
              </a:spcBef>
              <a:spcAft>
                <a:spcPts val="0"/>
              </a:spcAft>
              <a:buNone/>
            </a:pPr>
            <a:r>
              <a:rPr lang="en-US" sz="2500"/>
              <a:t>All our shortest path algorithms will have this property</a:t>
            </a:r>
            <a:endParaRPr sz="2500"/>
          </a:p>
          <a:p>
            <a:pPr marL="265176" lvl="1" indent="-130809" algn="l" rtl="0">
              <a:lnSpc>
                <a:spcPct val="90000"/>
              </a:lnSpc>
              <a:spcBef>
                <a:spcPts val="400"/>
              </a:spcBef>
              <a:spcAft>
                <a:spcPts val="0"/>
              </a:spcAft>
              <a:buSzPts val="1700"/>
              <a:buChar char="○"/>
            </a:pPr>
            <a:r>
              <a:rPr lang="en-US" sz="2000"/>
              <a:t>If you only care about t, you can sometimes stop early!</a:t>
            </a:r>
            <a:endParaRPr sz="2000"/>
          </a:p>
          <a:p>
            <a:pPr marL="0" lvl="0" indent="0" algn="l" rtl="0">
              <a:lnSpc>
                <a:spcPct val="90000"/>
              </a:lnSpc>
              <a:spcBef>
                <a:spcPts val="1600"/>
              </a:spcBef>
              <a:spcAft>
                <a:spcPts val="0"/>
              </a:spcAft>
              <a:buSzPts val="2200"/>
              <a:buNone/>
            </a:pPr>
            <a:endParaRPr sz="2500"/>
          </a:p>
        </p:txBody>
      </p:sp>
      <p:sp>
        <p:nvSpPr>
          <p:cNvPr id="859" name="Google Shape;859;p48"/>
          <p:cNvSpPr/>
          <p:nvPr/>
        </p:nvSpPr>
        <p:spPr>
          <a:xfrm>
            <a:off x="1188929" y="309248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860" name="Google Shape;860;p48"/>
          <p:cNvSpPr/>
          <p:nvPr/>
        </p:nvSpPr>
        <p:spPr>
          <a:xfrm>
            <a:off x="1340208" y="454057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861" name="Google Shape;861;p48"/>
          <p:cNvSpPr/>
          <p:nvPr/>
        </p:nvSpPr>
        <p:spPr>
          <a:xfrm>
            <a:off x="3774906" y="266949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62" name="Google Shape;862;p48"/>
          <p:cNvSpPr/>
          <p:nvPr/>
        </p:nvSpPr>
        <p:spPr>
          <a:xfrm>
            <a:off x="2619030" y="333519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863" name="Google Shape;863;p48"/>
          <p:cNvSpPr/>
          <p:nvPr/>
        </p:nvSpPr>
        <p:spPr>
          <a:xfrm>
            <a:off x="3251864" y="470917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64" name="Google Shape;864;p48"/>
          <p:cNvCxnSpPr>
            <a:stCxn id="859" idx="2"/>
            <a:endCxn id="860" idx="0"/>
          </p:cNvCxnSpPr>
          <p:nvPr/>
        </p:nvCxnSpPr>
        <p:spPr>
          <a:xfrm>
            <a:off x="1400529" y="3429685"/>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865" name="Google Shape;865;p48"/>
          <p:cNvCxnSpPr>
            <a:stCxn id="859" idx="3"/>
            <a:endCxn id="862" idx="1"/>
          </p:cNvCxnSpPr>
          <p:nvPr/>
        </p:nvCxnSpPr>
        <p:spPr>
          <a:xfrm>
            <a:off x="1612129" y="3261085"/>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866" name="Google Shape;866;p48"/>
          <p:cNvCxnSpPr>
            <a:stCxn id="861" idx="2"/>
            <a:endCxn id="862" idx="3"/>
          </p:cNvCxnSpPr>
          <p:nvPr/>
        </p:nvCxnSpPr>
        <p:spPr>
          <a:xfrm flipH="1">
            <a:off x="3042106" y="3006691"/>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867" name="Google Shape;867;p48"/>
          <p:cNvCxnSpPr>
            <a:stCxn id="860" idx="3"/>
            <a:endCxn id="863" idx="1"/>
          </p:cNvCxnSpPr>
          <p:nvPr/>
        </p:nvCxnSpPr>
        <p:spPr>
          <a:xfrm>
            <a:off x="1763408" y="4709179"/>
            <a:ext cx="1488600" cy="168600"/>
          </a:xfrm>
          <a:prstGeom prst="straightConnector1">
            <a:avLst/>
          </a:prstGeom>
          <a:noFill/>
          <a:ln w="19050" cap="flat" cmpd="sng">
            <a:solidFill>
              <a:schemeClr val="dk2"/>
            </a:solidFill>
            <a:prstDash val="solid"/>
            <a:round/>
            <a:headEnd type="none" w="sm" len="sm"/>
            <a:tailEnd type="none" w="sm" len="sm"/>
          </a:ln>
        </p:spPr>
      </p:cxnSp>
      <p:sp>
        <p:nvSpPr>
          <p:cNvPr id="868" name="Google Shape;868;p48"/>
          <p:cNvSpPr txBox="1"/>
          <p:nvPr/>
        </p:nvSpPr>
        <p:spPr>
          <a:xfrm>
            <a:off x="190500" y="3006691"/>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cxnSp>
        <p:nvCxnSpPr>
          <p:cNvPr id="869" name="Google Shape;869;p48"/>
          <p:cNvCxnSpPr>
            <a:stCxn id="862" idx="2"/>
            <a:endCxn id="863" idx="0"/>
          </p:cNvCxnSpPr>
          <p:nvPr/>
        </p:nvCxnSpPr>
        <p:spPr>
          <a:xfrm>
            <a:off x="2830630" y="3672391"/>
            <a:ext cx="632700" cy="1036800"/>
          </a:xfrm>
          <a:prstGeom prst="straightConnector1">
            <a:avLst/>
          </a:prstGeom>
          <a:noFill/>
          <a:ln w="19050" cap="flat" cmpd="sng">
            <a:solidFill>
              <a:schemeClr val="dk2"/>
            </a:solidFill>
            <a:prstDash val="solid"/>
            <a:round/>
            <a:headEnd type="none" w="sm" len="sm"/>
            <a:tailEnd type="none" w="sm" len="sm"/>
          </a:ln>
        </p:spPr>
      </p:cxnSp>
      <p:sp>
        <p:nvSpPr>
          <p:cNvPr id="870" name="Google Shape;870;p48"/>
          <p:cNvSpPr txBox="1"/>
          <p:nvPr/>
        </p:nvSpPr>
        <p:spPr>
          <a:xfrm>
            <a:off x="377403" y="4065286"/>
            <a:ext cx="997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Quattrocento Sans"/>
                <a:ea typeface="Quattrocento Sans"/>
                <a:cs typeface="Quattrocento Sans"/>
                <a:sym typeface="Quattrocento Sans"/>
              </a:rPr>
              <a:t>E</a:t>
            </a:r>
            <a:r>
              <a:rPr lang="en-US" sz="1600" b="1">
                <a:solidFill>
                  <a:schemeClr val="accent2"/>
                </a:solidFill>
                <a:latin typeface="Quattrocento Sans"/>
                <a:ea typeface="Quattrocento Sans"/>
                <a:cs typeface="Quattrocento Sans"/>
                <a:sym typeface="Quattrocento Sans"/>
              </a:rPr>
              <a:t>DGE</a:t>
            </a:r>
            <a:r>
              <a:rPr lang="en-US" sz="1800" b="1">
                <a:solidFill>
                  <a:schemeClr val="accent2"/>
                </a:solidFill>
                <a:latin typeface="Quattrocento Sans"/>
                <a:ea typeface="Quattrocento Sans"/>
                <a:cs typeface="Quattrocento Sans"/>
                <a:sym typeface="Quattrocento Sans"/>
              </a:rPr>
              <a:t>T</a:t>
            </a:r>
            <a:r>
              <a:rPr lang="en-US" sz="1600" b="1">
                <a:solidFill>
                  <a:schemeClr val="accent2"/>
                </a:solidFill>
                <a:latin typeface="Quattrocento Sans"/>
                <a:ea typeface="Quattrocento Sans"/>
                <a:cs typeface="Quattrocento Sans"/>
                <a:sym typeface="Quattrocento Sans"/>
              </a:rPr>
              <a:t>O</a:t>
            </a:r>
            <a:endParaRPr sz="1800" b="1">
              <a:solidFill>
                <a:schemeClr val="accent2"/>
              </a:solidFill>
              <a:latin typeface="Quattrocento Sans"/>
              <a:ea typeface="Quattrocento Sans"/>
              <a:cs typeface="Quattrocento Sans"/>
              <a:sym typeface="Quattrocento Sans"/>
            </a:endParaRPr>
          </a:p>
        </p:txBody>
      </p:sp>
      <p:sp>
        <p:nvSpPr>
          <p:cNvPr id="871" name="Google Shape;871;p48"/>
          <p:cNvSpPr txBox="1"/>
          <p:nvPr/>
        </p:nvSpPr>
        <p:spPr>
          <a:xfrm>
            <a:off x="1352432" y="2509477"/>
            <a:ext cx="9120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Quattrocento Sans"/>
                <a:ea typeface="Quattrocento Sans"/>
                <a:cs typeface="Quattrocento Sans"/>
                <a:sym typeface="Quattrocento Sans"/>
              </a:rPr>
              <a:t>D</a:t>
            </a:r>
            <a:r>
              <a:rPr lang="en-US" sz="1600" b="1">
                <a:solidFill>
                  <a:srgbClr val="00B0F0"/>
                </a:solidFill>
                <a:latin typeface="Quattrocento Sans"/>
                <a:ea typeface="Quattrocento Sans"/>
                <a:cs typeface="Quattrocento Sans"/>
                <a:sym typeface="Quattrocento Sans"/>
              </a:rPr>
              <a:t>IST</a:t>
            </a:r>
            <a:r>
              <a:rPr lang="en-US" sz="1800" b="1">
                <a:solidFill>
                  <a:srgbClr val="00B0F0"/>
                </a:solidFill>
                <a:latin typeface="Quattrocento Sans"/>
                <a:ea typeface="Quattrocento Sans"/>
                <a:cs typeface="Quattrocento Sans"/>
                <a:sym typeface="Quattrocento Sans"/>
              </a:rPr>
              <a:t>T</a:t>
            </a:r>
            <a:r>
              <a:rPr lang="en-US" sz="1600" b="1">
                <a:solidFill>
                  <a:srgbClr val="00B0F0"/>
                </a:solidFill>
                <a:latin typeface="Quattrocento Sans"/>
                <a:ea typeface="Quattrocento Sans"/>
                <a:cs typeface="Quattrocento Sans"/>
                <a:sym typeface="Quattrocento Sans"/>
              </a:rPr>
              <a:t>O</a:t>
            </a:r>
            <a:endParaRPr sz="1800" b="1">
              <a:solidFill>
                <a:srgbClr val="00B0F0"/>
              </a:solidFill>
              <a:latin typeface="Quattrocento Sans"/>
              <a:ea typeface="Quattrocento Sans"/>
              <a:cs typeface="Quattrocento Sans"/>
              <a:sym typeface="Quattrocento Sans"/>
            </a:endParaRPr>
          </a:p>
        </p:txBody>
      </p:sp>
      <p:cxnSp>
        <p:nvCxnSpPr>
          <p:cNvPr id="872" name="Google Shape;872;p48"/>
          <p:cNvCxnSpPr/>
          <p:nvPr/>
        </p:nvCxnSpPr>
        <p:spPr>
          <a:xfrm rot="10800000">
            <a:off x="1366198" y="3825053"/>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873" name="Google Shape;873;p48"/>
          <p:cNvCxnSpPr/>
          <p:nvPr/>
        </p:nvCxnSpPr>
        <p:spPr>
          <a:xfrm rot="10800000">
            <a:off x="1893921" y="3408218"/>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874" name="Google Shape;874;p48"/>
          <p:cNvCxnSpPr/>
          <p:nvPr/>
        </p:nvCxnSpPr>
        <p:spPr>
          <a:xfrm rot="10800000">
            <a:off x="2502510" y="4697394"/>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875" name="Google Shape;875;p48"/>
          <p:cNvCxnSpPr/>
          <p:nvPr/>
        </p:nvCxnSpPr>
        <p:spPr>
          <a:xfrm flipH="1">
            <a:off x="3422060" y="3018476"/>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876" name="Google Shape;876;p48"/>
          <p:cNvSpPr txBox="1"/>
          <p:nvPr/>
        </p:nvSpPr>
        <p:spPr>
          <a:xfrm>
            <a:off x="1623182" y="2807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877" name="Google Shape;877;p48"/>
          <p:cNvSpPr txBox="1"/>
          <p:nvPr/>
        </p:nvSpPr>
        <p:spPr>
          <a:xfrm>
            <a:off x="1796882" y="423621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78" name="Google Shape;878;p48"/>
          <p:cNvSpPr txBox="1"/>
          <p:nvPr/>
        </p:nvSpPr>
        <p:spPr>
          <a:xfrm>
            <a:off x="3066200" y="300072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79" name="Google Shape;879;p48"/>
          <p:cNvSpPr txBox="1"/>
          <p:nvPr/>
        </p:nvSpPr>
        <p:spPr>
          <a:xfrm>
            <a:off x="3705486" y="442087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80" name="Google Shape;880;p48"/>
          <p:cNvSpPr txBox="1"/>
          <p:nvPr/>
        </p:nvSpPr>
        <p:spPr>
          <a:xfrm>
            <a:off x="4237689" y="241318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81" name="Google Shape;881;p48"/>
          <p:cNvSpPr txBox="1"/>
          <p:nvPr/>
        </p:nvSpPr>
        <p:spPr>
          <a:xfrm>
            <a:off x="4888010" y="5694218"/>
            <a:ext cx="7113490" cy="1007918"/>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chemeClr val="dk1"/>
              </a:buClr>
              <a:buSzPts val="2800"/>
              <a:buFont typeface="Arial"/>
              <a:buNone/>
            </a:pPr>
            <a:endParaRPr sz="2800">
              <a:solidFill>
                <a:schemeClr val="dk1"/>
              </a:solidFill>
              <a:latin typeface="Quattrocento Sans"/>
              <a:ea typeface="Quattrocento Sans"/>
              <a:cs typeface="Quattrocento Sans"/>
              <a:sym typeface="Quattrocento Sans"/>
            </a:endParaRPr>
          </a:p>
        </p:txBody>
      </p:sp>
      <p:sp>
        <p:nvSpPr>
          <p:cNvPr id="882" name="Google Shape;882;p48"/>
          <p:cNvSpPr txBox="1"/>
          <p:nvPr/>
        </p:nvSpPr>
        <p:spPr>
          <a:xfrm>
            <a:off x="274901" y="1782450"/>
            <a:ext cx="3290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Quattrocento Sans"/>
                <a:ea typeface="Quattrocento Sans"/>
                <a:cs typeface="Quattrocento Sans"/>
                <a:sym typeface="Quattrocento Sans"/>
              </a:rPr>
              <a:t>Shortest Path Tree: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Recap: Graph Problems</a:t>
            </a:r>
            <a:endParaRPr dirty="0"/>
          </a:p>
        </p:txBody>
      </p:sp>
      <p:grpSp>
        <p:nvGrpSpPr>
          <p:cNvPr id="893" name="Google Shape;893;p49"/>
          <p:cNvGrpSpPr/>
          <p:nvPr/>
        </p:nvGrpSpPr>
        <p:grpSpPr>
          <a:xfrm>
            <a:off x="922431" y="3750986"/>
            <a:ext cx="3383608" cy="1750836"/>
            <a:chOff x="1200498" y="1542028"/>
            <a:chExt cx="4815838" cy="1340815"/>
          </a:xfrm>
        </p:grpSpPr>
        <p:sp>
          <p:nvSpPr>
            <p:cNvPr id="894" name="Google Shape;894;p49"/>
            <p:cNvSpPr/>
            <p:nvPr/>
          </p:nvSpPr>
          <p:spPr>
            <a:xfrm>
              <a:off x="1200498" y="1542028"/>
              <a:ext cx="4815838" cy="1340815"/>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Quattrocento Sans"/>
                <a:ea typeface="Quattrocento Sans"/>
                <a:cs typeface="Quattrocento Sans"/>
                <a:sym typeface="Quattrocento Sans"/>
              </a:endParaRPr>
            </a:p>
          </p:txBody>
        </p:sp>
        <p:sp>
          <p:nvSpPr>
            <p:cNvPr id="895" name="Google Shape;895;p49"/>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s-t Connectivity Problem</a:t>
              </a:r>
              <a:endParaRPr/>
            </a:p>
          </p:txBody>
        </p:sp>
        <p:sp>
          <p:nvSpPr>
            <p:cNvPr id="896" name="Google Shape;896;p49"/>
            <p:cNvSpPr/>
            <p:nvPr/>
          </p:nvSpPr>
          <p:spPr>
            <a:xfrm>
              <a:off x="1200498" y="2105477"/>
              <a:ext cx="4815838" cy="5702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Given source vertex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 target vertex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 does there exist a path between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a:t>
              </a:r>
              <a:endParaRPr/>
            </a:p>
          </p:txBody>
        </p:sp>
      </p:grpSp>
      <p:grpSp>
        <p:nvGrpSpPr>
          <p:cNvPr id="897" name="Google Shape;897;p49"/>
          <p:cNvGrpSpPr/>
          <p:nvPr/>
        </p:nvGrpSpPr>
        <p:grpSpPr>
          <a:xfrm>
            <a:off x="4688957" y="3740447"/>
            <a:ext cx="3383608" cy="1990244"/>
            <a:chOff x="1200498" y="1542028"/>
            <a:chExt cx="4815838" cy="1544861"/>
          </a:xfrm>
        </p:grpSpPr>
        <p:sp>
          <p:nvSpPr>
            <p:cNvPr id="898" name="Google Shape;898;p49"/>
            <p:cNvSpPr/>
            <p:nvPr/>
          </p:nvSpPr>
          <p:spPr>
            <a:xfrm>
              <a:off x="1200498" y="1542028"/>
              <a:ext cx="4815838" cy="1544861"/>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Quattrocento Sans"/>
                <a:ea typeface="Quattrocento Sans"/>
                <a:cs typeface="Quattrocento Sans"/>
                <a:sym typeface="Quattrocento Sans"/>
              </a:endParaRPr>
            </a:p>
          </p:txBody>
        </p:sp>
        <p:sp>
          <p:nvSpPr>
            <p:cNvPr id="899" name="Google Shape;899;p49"/>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(Unweighted) Shortest Path Problem</a:t>
              </a:r>
              <a:endParaRPr/>
            </a:p>
          </p:txBody>
        </p:sp>
        <p:sp>
          <p:nvSpPr>
            <p:cNvPr id="900" name="Google Shape;900;p49"/>
            <p:cNvSpPr/>
            <p:nvPr/>
          </p:nvSpPr>
          <p:spPr>
            <a:xfrm>
              <a:off x="1200498" y="2105477"/>
              <a:ext cx="4815838" cy="81470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Given source vertex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 target vertex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 how long is the shortest path from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to</a:t>
              </a:r>
              <a:r>
                <a:rPr lang="en-US" sz="1800" b="1">
                  <a:solidFill>
                    <a:schemeClr val="lt1"/>
                  </a:solidFill>
                  <a:latin typeface="Quattrocento Sans"/>
                  <a:ea typeface="Quattrocento Sans"/>
                  <a:cs typeface="Quattrocento Sans"/>
                  <a:sym typeface="Quattrocento Sans"/>
                </a:rPr>
                <a:t> t</a:t>
              </a:r>
              <a:r>
                <a:rPr lang="en-US" sz="1800">
                  <a:solidFill>
                    <a:schemeClr val="lt1"/>
                  </a:solidFill>
                  <a:latin typeface="Quattrocento Sans"/>
                  <a:ea typeface="Quattrocento Sans"/>
                  <a:cs typeface="Quattrocento Sans"/>
                  <a:sym typeface="Quattrocento Sans"/>
                </a:rPr>
                <a:t>? What edges make up that path?</a:t>
              </a:r>
              <a:endParaRPr/>
            </a:p>
          </p:txBody>
        </p:sp>
      </p:grpSp>
      <p:sp>
        <p:nvSpPr>
          <p:cNvPr id="901" name="Google Shape;901;p49"/>
          <p:cNvSpPr txBox="1"/>
          <p:nvPr/>
        </p:nvSpPr>
        <p:spPr>
          <a:xfrm>
            <a:off x="1039643" y="5898746"/>
            <a:ext cx="3149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BFS or DFS + check if we’ve hit t</a:t>
            </a:r>
            <a:endParaRPr/>
          </a:p>
        </p:txBody>
      </p:sp>
      <p:sp>
        <p:nvSpPr>
          <p:cNvPr id="902" name="Google Shape;902;p49"/>
          <p:cNvSpPr txBox="1"/>
          <p:nvPr/>
        </p:nvSpPr>
        <p:spPr>
          <a:xfrm>
            <a:off x="5025135" y="5898746"/>
            <a:ext cx="2711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BFS + generate shortest path tree as we go</a:t>
            </a:r>
            <a:endParaRPr/>
          </a:p>
        </p:txBody>
      </p:sp>
      <p:sp>
        <p:nvSpPr>
          <p:cNvPr id="904" name="Google Shape;904;p49"/>
          <p:cNvSpPr txBox="1">
            <a:spLocks noGrp="1"/>
          </p:cNvSpPr>
          <p:nvPr>
            <p:ph type="body" idx="1"/>
          </p:nvPr>
        </p:nvSpPr>
        <p:spPr>
          <a:xfrm>
            <a:off x="735906" y="1215734"/>
            <a:ext cx="7066349" cy="197464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Just like everything is Graphs, every problem is a Graph Problem</a:t>
            </a:r>
            <a:endParaRPr dirty="0"/>
          </a:p>
          <a:p>
            <a:pPr marL="0" lvl="0" indent="0" algn="l" rtl="0">
              <a:lnSpc>
                <a:spcPct val="90000"/>
              </a:lnSpc>
              <a:spcBef>
                <a:spcPts val="1400"/>
              </a:spcBef>
              <a:spcAft>
                <a:spcPts val="0"/>
              </a:spcAft>
              <a:buNone/>
            </a:pPr>
            <a:r>
              <a:rPr lang="en-US" dirty="0"/>
              <a:t>BFS and DFS are very useful tools to solve these! We’ll see plenty more.</a:t>
            </a:r>
            <a:endParaRPr dirty="0"/>
          </a:p>
        </p:txBody>
      </p:sp>
      <p:sp>
        <p:nvSpPr>
          <p:cNvPr id="19" name="Google Shape;914;p50">
            <a:extLst>
              <a:ext uri="{FF2B5EF4-FFF2-40B4-BE49-F238E27FC236}">
                <a16:creationId xmlns:a16="http://schemas.microsoft.com/office/drawing/2014/main" id="{62314663-D795-ED7C-73B0-CC0AC5E9F72B}"/>
              </a:ext>
            </a:extLst>
          </p:cNvPr>
          <p:cNvSpPr/>
          <p:nvPr/>
        </p:nvSpPr>
        <p:spPr>
          <a:xfrm>
            <a:off x="8299048" y="3995409"/>
            <a:ext cx="3765961" cy="1735282"/>
          </a:xfrm>
          <a:prstGeom prst="roundRect">
            <a:avLst>
              <a:gd name="adj" fmla="val 16667"/>
            </a:avLst>
          </a:prstGeom>
          <a:solidFill>
            <a:srgbClr val="F2F2F2"/>
          </a:solidFill>
          <a:ln>
            <a:solidFill>
              <a:schemeClr val="tx1"/>
            </a:solid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915;p50">
            <a:extLst>
              <a:ext uri="{FF2B5EF4-FFF2-40B4-BE49-F238E27FC236}">
                <a16:creationId xmlns:a16="http://schemas.microsoft.com/office/drawing/2014/main" id="{EA6A182F-079D-5A12-8FCC-1F980F250EDF}"/>
              </a:ext>
            </a:extLst>
          </p:cNvPr>
          <p:cNvSpPr txBox="1"/>
          <p:nvPr/>
        </p:nvSpPr>
        <p:spPr>
          <a:xfrm>
            <a:off x="8218025" y="4040479"/>
            <a:ext cx="3846984" cy="1754286"/>
          </a:xfrm>
          <a:prstGeom prst="rect">
            <a:avLst/>
          </a:prstGeom>
          <a:noFill/>
          <a:ln>
            <a:solidFill>
              <a:schemeClr val="tx1"/>
            </a:solidFill>
          </a:ln>
        </p:spPr>
        <p:txBody>
          <a:bodyPr spcFirstLastPara="1" wrap="square" lIns="91425" tIns="45700" rIns="91425" bIns="45700" anchor="t" anchorCtr="0">
            <a:spAutoFit/>
          </a:bodyPr>
          <a:lstStyle/>
          <a:p>
            <a:pPr marL="457200" marR="0" lvl="0" indent="-342900" algn="l" rtl="0">
              <a:spcBef>
                <a:spcPts val="0"/>
              </a:spcBef>
              <a:spcAft>
                <a:spcPts val="0"/>
              </a:spcAft>
              <a:buClr>
                <a:srgbClr val="4C3283"/>
              </a:buClr>
              <a:buSzPts val="1800"/>
              <a:buFont typeface="Quattrocento Sans"/>
              <a:buChar char="●"/>
            </a:pPr>
            <a:r>
              <a:rPr lang="en-GB" sz="1800" dirty="0">
                <a:solidFill>
                  <a:schemeClr val="dk1"/>
                </a:solidFill>
                <a:latin typeface="Quattrocento Sans"/>
                <a:ea typeface="Quattrocento Sans"/>
                <a:cs typeface="Quattrocento Sans"/>
                <a:sym typeface="Quattrocento Sans"/>
              </a:rPr>
              <a:t>What about the Shortest Path Problem on a weighted graph?</a:t>
            </a:r>
          </a:p>
          <a:p>
            <a:pPr marL="457200" marR="0" lvl="0" indent="-342900" algn="l" rtl="0">
              <a:spcBef>
                <a:spcPts val="0"/>
              </a:spcBef>
              <a:spcAft>
                <a:spcPts val="0"/>
              </a:spcAft>
              <a:buClr>
                <a:srgbClr val="4C3283"/>
              </a:buClr>
              <a:buSzPts val="1800"/>
              <a:buFont typeface="Quattrocento Sans"/>
              <a:buChar char="●"/>
            </a:pPr>
            <a:r>
              <a:rPr lang="en-US" sz="1800" dirty="0">
                <a:solidFill>
                  <a:schemeClr val="dk1"/>
                </a:solidFill>
                <a:latin typeface="Quattrocento Sans"/>
                <a:ea typeface="Quattrocento Sans"/>
                <a:cs typeface="Quattrocento Sans"/>
                <a:sym typeface="Quattrocento Sans"/>
              </a:rPr>
              <a:t>Suppose we want to find shortest path from A to C, using weight of each edge as “distance”</a:t>
            </a:r>
            <a:endParaRPr dirty="0"/>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8072565" y="158864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9371700" cy="2104125"/>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Dijkstra (1930-2002)</a:t>
            </a:r>
            <a:endParaRPr dirty="0"/>
          </a:p>
          <a:p>
            <a:pPr marL="914400" lvl="1" indent="-361950" algn="l" rtl="0">
              <a:lnSpc>
                <a:spcPct val="90000"/>
              </a:lnSpc>
              <a:spcBef>
                <a:spcPts val="0"/>
              </a:spcBef>
              <a:spcAft>
                <a:spcPts val="0"/>
              </a:spcAft>
              <a:buSzPts val="2100"/>
              <a:buChar char="○"/>
            </a:pPr>
            <a:r>
              <a:rPr lang="en-US" dirty="0"/>
              <a:t>Truly one of the “founders” of computer science</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US" dirty="0"/>
              <a:t>The idea: reminiscent of BFS, but adapted to handle weights</a:t>
            </a:r>
            <a:endParaRPr dirty="0"/>
          </a:p>
          <a:p>
            <a:pPr marL="914400" lvl="1" indent="-361950" algn="l" rtl="0">
              <a:lnSpc>
                <a:spcPct val="90000"/>
              </a:lnSpc>
              <a:spcBef>
                <a:spcPts val="0"/>
              </a:spcBef>
              <a:spcAft>
                <a:spcPts val="0"/>
              </a:spcAft>
              <a:buSzPts val="2100"/>
              <a:buChar char="○"/>
            </a:pPr>
            <a:r>
              <a:rPr lang="en-US" dirty="0"/>
              <a:t>Grow the 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Nodes not in the set will have a “best distance so far”</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920876" y="4078313"/>
            <a:ext cx="8366100" cy="2413500"/>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a:t>Initialization:</a:t>
            </a:r>
            <a:endParaRPr/>
          </a:p>
          <a:p>
            <a:pPr marL="914400" lvl="1" indent="-361950" algn="l" rtl="0">
              <a:lnSpc>
                <a:spcPct val="90000"/>
              </a:lnSpc>
              <a:spcBef>
                <a:spcPts val="0"/>
              </a:spcBef>
              <a:spcAft>
                <a:spcPts val="0"/>
              </a:spcAft>
              <a:buSzPts val="2100"/>
              <a:buChar char="○"/>
            </a:pPr>
            <a:r>
              <a:rPr lang="en-US"/>
              <a:t>Start vertex has distance </a:t>
            </a:r>
            <a:r>
              <a:rPr lang="en-US" b="1">
                <a:solidFill>
                  <a:srgbClr val="FF0000"/>
                </a:solidFill>
              </a:rPr>
              <a:t>0</a:t>
            </a:r>
            <a:r>
              <a:rPr lang="en-US"/>
              <a:t>; all other vertices have distance </a:t>
            </a:r>
            <a:r>
              <a:rPr lang="en-US" b="1">
                <a:solidFill>
                  <a:srgbClr val="FF0000"/>
                </a:solidFill>
              </a:rPr>
              <a:t>∞</a:t>
            </a:r>
            <a:r>
              <a:rPr lang="en-US"/>
              <a:t> </a:t>
            </a:r>
            <a:endParaRPr/>
          </a:p>
          <a:p>
            <a:pPr marL="457200" lvl="0" indent="-393700" algn="l" rtl="0">
              <a:lnSpc>
                <a:spcPct val="90000"/>
              </a:lnSpc>
              <a:spcBef>
                <a:spcPts val="0"/>
              </a:spcBef>
              <a:spcAft>
                <a:spcPts val="0"/>
              </a:spcAft>
              <a:buSzPts val="2600"/>
              <a:buChar char="●"/>
            </a:pPr>
            <a:r>
              <a:rPr lang="en-US"/>
              <a:t>At each step:</a:t>
            </a:r>
            <a:endParaRPr/>
          </a:p>
          <a:p>
            <a:pPr marL="914400" lvl="1" indent="-361950" algn="l" rtl="0">
              <a:lnSpc>
                <a:spcPct val="90000"/>
              </a:lnSpc>
              <a:spcBef>
                <a:spcPts val="0"/>
              </a:spcBef>
              <a:spcAft>
                <a:spcPts val="0"/>
              </a:spcAft>
              <a:buSzPts val="2100"/>
              <a:buChar char="○"/>
            </a:pPr>
            <a:r>
              <a:rPr lang="en-US"/>
              <a:t>Pick closest unknown vertex v</a:t>
            </a:r>
            <a:endParaRPr/>
          </a:p>
          <a:p>
            <a:pPr marL="914400" lvl="1" indent="-361950" algn="l" rtl="0">
              <a:lnSpc>
                <a:spcPct val="90000"/>
              </a:lnSpc>
              <a:spcBef>
                <a:spcPts val="0"/>
              </a:spcBef>
              <a:spcAft>
                <a:spcPts val="0"/>
              </a:spcAft>
              <a:buSzPts val="2100"/>
              <a:buChar char="○"/>
            </a:pPr>
            <a:r>
              <a:rPr lang="en-US"/>
              <a:t>Add it to the “cloud” of known vertices</a:t>
            </a:r>
            <a:endParaRPr/>
          </a:p>
          <a:p>
            <a:pPr marL="914400" lvl="1" indent="-361950" algn="l" rtl="0">
              <a:lnSpc>
                <a:spcPct val="90000"/>
              </a:lnSpc>
              <a:spcBef>
                <a:spcPts val="0"/>
              </a:spcBef>
              <a:spcAft>
                <a:spcPts val="0"/>
              </a:spcAft>
              <a:buSzPts val="2100"/>
              <a:buChar char="○"/>
            </a:pPr>
            <a:r>
              <a:rPr lang="en-US"/>
              <a:t>Update “best-so-far” distances for vertices with edges from v</a:t>
            </a:r>
            <a:endParaRPr/>
          </a:p>
          <a:p>
            <a:pPr marL="457200" lvl="0" indent="0" algn="l" rtl="0">
              <a:lnSpc>
                <a:spcPct val="90000"/>
              </a:lnSpc>
              <a:spcBef>
                <a:spcPts val="600"/>
              </a:spcBef>
              <a:spcAft>
                <a:spcPts val="0"/>
              </a:spcAft>
              <a:buNone/>
            </a:pPr>
            <a:endParaRPr/>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Similar to “visited” in BFS, “known” is nodes that are finalized (we know their path)</a:t>
            </a:r>
            <a:endParaRPr/>
          </a:p>
        </p:txBody>
      </p:sp>
      <p:sp>
        <p:nvSpPr>
          <p:cNvPr id="1007" name="Google Shape;1007;p53"/>
          <p:cNvSpPr/>
          <p:nvPr/>
        </p:nvSpPr>
        <p:spPr>
          <a:xfrm>
            <a:off x="468400" y="3026150"/>
            <a:ext cx="3060300" cy="1287900"/>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Dijkstra’s algorithm is all about updating “best-so-far” in distTo if we find shorter path! Init all paths to infinite.</a:t>
            </a:r>
            <a:endParaRPr/>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Order matters: always visit closest first!</a:t>
            </a:r>
            <a:endParaRPr/>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Consider all vertices reachable from me: would getting there </a:t>
            </a:r>
            <a:r>
              <a:rPr lang="en-US" sz="1800" i="1">
                <a:solidFill>
                  <a:schemeClr val="lt1"/>
                </a:solidFill>
                <a:latin typeface="Quattrocento Sans"/>
                <a:ea typeface="Quattrocento Sans"/>
                <a:cs typeface="Quattrocento Sans"/>
                <a:sym typeface="Quattrocento Sans"/>
              </a:rPr>
              <a:t>through</a:t>
            </a:r>
            <a:r>
              <a:rPr lang="en-US" sz="1800">
                <a:solidFill>
                  <a:schemeClr val="lt1"/>
                </a:solidFill>
                <a:latin typeface="Quattrocento Sans"/>
                <a:ea typeface="Quattrocento Sans"/>
                <a:cs typeface="Quattrocento Sans"/>
                <a:sym typeface="Quattrocento Sans"/>
              </a:rPr>
              <a:t> me be a shorter path than they currently know about? </a:t>
            </a:r>
            <a:endParaRPr/>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Suppose we already visited B, distTo[D] = </a:t>
            </a:r>
            <a:r>
              <a:rPr lang="en-US" sz="1600">
                <a:solidFill>
                  <a:srgbClr val="FF0000"/>
                </a:solidFill>
                <a:latin typeface="Quattrocento Sans"/>
                <a:ea typeface="Quattrocento Sans"/>
                <a:cs typeface="Quattrocento Sans"/>
                <a:sym typeface="Quattrocento Sans"/>
              </a:rPr>
              <a:t>7</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Now considering edge (C, D):</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onsolas"/>
                <a:ea typeface="Consolas"/>
                <a:cs typeface="Consolas"/>
                <a:sym typeface="Consolas"/>
              </a:rPr>
              <a:t>oldDist = </a:t>
            </a:r>
            <a:r>
              <a:rPr lang="en-US" sz="1600" b="0" i="0" u="none" strike="noStrike" cap="none">
                <a:solidFill>
                  <a:srgbClr val="FF0000"/>
                </a:solidFill>
                <a:latin typeface="Consolas"/>
                <a:ea typeface="Consolas"/>
                <a:cs typeface="Consolas"/>
                <a:sym typeface="Consolas"/>
              </a:rPr>
              <a:t>7</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onsolas"/>
                <a:ea typeface="Consolas"/>
                <a:cs typeface="Consolas"/>
                <a:sym typeface="Consolas"/>
              </a:rPr>
              <a:t>newDist = </a:t>
            </a:r>
            <a:r>
              <a:rPr lang="en-US" sz="1600" b="0" i="0" u="none" strike="noStrike" cap="none">
                <a:solidFill>
                  <a:srgbClr val="FF0000"/>
                </a:solidFill>
                <a:latin typeface="Consolas"/>
                <a:ea typeface="Consolas"/>
                <a:cs typeface="Consolas"/>
                <a:sym typeface="Consolas"/>
              </a:rPr>
              <a:t>3</a:t>
            </a:r>
            <a:r>
              <a:rPr lang="en-US" sz="1600" b="0" i="0" u="none" strike="noStrike" cap="none">
                <a:solidFill>
                  <a:schemeClr val="dk1"/>
                </a:solidFill>
                <a:latin typeface="Consolas"/>
                <a:ea typeface="Consolas"/>
                <a:cs typeface="Consolas"/>
                <a:sym typeface="Consolas"/>
              </a:rPr>
              <a:t> + 1</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Quattrocento Sans"/>
                <a:ea typeface="Quattrocento Sans"/>
                <a:cs typeface="Quattrocento Sans"/>
                <a:sym typeface="Quattrocento Sans"/>
              </a:rPr>
              <a:t>That’s better! Update distTo[D], edgeTo[D]</a:t>
            </a:r>
            <a:endParaRPr/>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 known; </a:t>
            </a:r>
            <a:r>
              <a:rPr lang="en-US" sz="1600">
                <a:solidFill>
                  <a:schemeClr val="accent3"/>
                </a:solidFill>
                <a:latin typeface="Consolas"/>
                <a:ea typeface="Consolas"/>
                <a:cs typeface="Consolas"/>
                <a:sym typeface="Consolas"/>
              </a:rPr>
              <a:t>Map</a:t>
            </a:r>
            <a:r>
              <a:rPr lang="en-US" sz="1600">
                <a:solidFill>
                  <a:schemeClr val="dk1"/>
                </a:solidFill>
                <a:latin typeface="Consolas"/>
                <a:ea typeface="Consolas"/>
                <a:cs typeface="Consolas"/>
                <a:sym typeface="Consolas"/>
              </a:rPr>
              <a:t> edgeTo, distTo;</a:t>
            </a:r>
            <a:endParaRPr/>
          </a:p>
        </p:txBody>
      </p:sp>
      <p:sp>
        <p:nvSpPr>
          <p:cNvPr id="1037" name="Google Shape;1037;p53"/>
          <p:cNvSpPr txBox="1"/>
          <p:nvPr/>
        </p:nvSpPr>
        <p:spPr>
          <a:xfrm>
            <a:off x="3924150" y="3290975"/>
            <a:ext cx="76293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initialize distTo with all nodes mapped to ∞, except start to 0</a:t>
            </a:r>
            <a:endParaRPr/>
          </a:p>
        </p:txBody>
      </p:sp>
      <p:sp>
        <p:nvSpPr>
          <p:cNvPr id="1038" name="Google Shape;1038;p53"/>
          <p:cNvSpPr txBox="1"/>
          <p:nvPr/>
        </p:nvSpPr>
        <p:spPr>
          <a:xfrm>
            <a:off x="3924150" y="3586475"/>
            <a:ext cx="7629300" cy="1317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while</a:t>
            </a:r>
            <a:r>
              <a:rPr lang="en-US" sz="1600">
                <a:solidFill>
                  <a:schemeClr val="dk1"/>
                </a:solidFill>
                <a:latin typeface="Consolas"/>
                <a:ea typeface="Consolas"/>
                <a:cs typeface="Consolas"/>
                <a:sym typeface="Consolas"/>
              </a:rPr>
              <a:t> (there are unknown vertices):</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let u be the closest unknown vertex</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(u);</a:t>
            </a:r>
            <a:endParaRPr/>
          </a:p>
        </p:txBody>
      </p:sp>
      <p:sp>
        <p:nvSpPr>
          <p:cNvPr id="1039" name="Google Shape;1039;p53"/>
          <p:cNvSpPr txBox="1"/>
          <p:nvPr/>
        </p:nvSpPr>
        <p:spPr>
          <a:xfrm>
            <a:off x="3871950" y="4472175"/>
            <a:ext cx="7733700" cy="1280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for</a:t>
            </a:r>
            <a:r>
              <a:rPr lang="en-US" sz="1600">
                <a:solidFill>
                  <a:schemeClr val="dk1"/>
                </a:solidFill>
                <a:latin typeface="Consolas"/>
                <a:ea typeface="Consolas"/>
                <a:cs typeface="Consolas"/>
                <a:sym typeface="Consolas"/>
              </a:rPr>
              <a:t> each edge (u,v) from u with weight w:</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a:solidFill>
                  <a:schemeClr val="dk1"/>
                </a:solidFill>
                <a:latin typeface="Consolas"/>
                <a:ea typeface="Consolas"/>
                <a:cs typeface="Consolas"/>
                <a:sym typeface="Consolas"/>
              </a:rPr>
              <a:t>(v)      </a:t>
            </a:r>
            <a:r>
              <a:rPr lang="en-US" sz="1600">
                <a:solidFill>
                  <a:srgbClr val="6EA0C0"/>
                </a:solidFill>
                <a:latin typeface="Consolas"/>
                <a:ea typeface="Consolas"/>
                <a:cs typeface="Consolas"/>
                <a:sym typeface="Consolas"/>
              </a:rPr>
              <a:t>// previous best path to v</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a:solidFill>
                  <a:schemeClr val="dk1"/>
                </a:solidFill>
                <a:latin typeface="Consolas"/>
                <a:ea typeface="Consolas"/>
                <a:cs typeface="Consolas"/>
                <a:sym typeface="Consolas"/>
              </a:rPr>
              <a:t>(u) + w  </a:t>
            </a:r>
            <a:r>
              <a:rPr lang="en-US" sz="1600">
                <a:solidFill>
                  <a:srgbClr val="6EA0C0"/>
                </a:solidFill>
                <a:latin typeface="Consolas"/>
                <a:ea typeface="Consolas"/>
                <a:cs typeface="Consolas"/>
                <a:sym typeface="Consolas"/>
              </a:rPr>
              <a:t>// what if we went through u?</a:t>
            </a:r>
            <a:endParaRPr>
              <a:solidFill>
                <a:schemeClr val="dk1"/>
              </a:solidFill>
            </a:endParaRPr>
          </a:p>
        </p:txBody>
      </p:sp>
      <p:sp>
        <p:nvSpPr>
          <p:cNvPr id="1040" name="Google Shape;1040;p53"/>
          <p:cNvSpPr txBox="1"/>
          <p:nvPr/>
        </p:nvSpPr>
        <p:spPr>
          <a:xfrm>
            <a:off x="3831750" y="5655275"/>
            <a:ext cx="78141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(newDist &lt; oldDist):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a:solidFill>
                  <a:schemeClr val="dk1"/>
                </a:solidFill>
                <a:latin typeface="Consolas"/>
                <a:ea typeface="Consolas"/>
                <a:cs typeface="Consolas"/>
                <a:sym typeface="Consolas"/>
              </a:rPr>
              <a:t>(v, newDist)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a:solidFill>
                  <a:schemeClr val="dk1"/>
                </a:solidFill>
                <a:latin typeface="Consolas"/>
                <a:ea typeface="Consolas"/>
                <a:cs typeface="Consolas"/>
                <a:sym typeface="Consolas"/>
              </a:rPr>
              <a:t>(v, 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379875" y="1707073"/>
            <a:ext cx="3899100" cy="21579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100"/>
              <a:t>Once a vertex is marked known, its shortest path is known</a:t>
            </a:r>
            <a:endParaRPr sz="1900"/>
          </a:p>
          <a:p>
            <a:pPr marL="265176" lvl="1" indent="-159384" algn="l" rtl="0">
              <a:lnSpc>
                <a:spcPct val="90000"/>
              </a:lnSpc>
              <a:spcBef>
                <a:spcPts val="400"/>
              </a:spcBef>
              <a:spcAft>
                <a:spcPts val="0"/>
              </a:spcAft>
              <a:buSzPts val="1900"/>
              <a:buChar char="○"/>
            </a:pPr>
            <a:r>
              <a:rPr lang="en-US" sz="1900"/>
              <a:t>Can reconstruct path by following back-pointers (in edgeTo map)</a:t>
            </a:r>
            <a:endParaRPr sz="190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 known; </a:t>
            </a:r>
            <a:r>
              <a:rPr lang="en-US" sz="1600" b="0">
                <a:solidFill>
                  <a:schemeClr val="accent3"/>
                </a:solidFill>
                <a:latin typeface="Consolas"/>
                <a:ea typeface="Consolas"/>
                <a:cs typeface="Consolas"/>
                <a:sym typeface="Consolas"/>
              </a:rPr>
              <a:t>Map</a:t>
            </a:r>
            <a:r>
              <a:rPr lang="en-US" sz="1600" b="0">
                <a:solidFill>
                  <a:schemeClr val="dk1"/>
                </a:solidFill>
                <a:latin typeface="Consolas"/>
                <a:ea typeface="Consolas"/>
                <a:cs typeface="Consolas"/>
                <a:sym typeface="Consolas"/>
              </a:rPr>
              <a:t> 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50" name="Google Shape;1050;p54"/>
          <p:cNvSpPr txBox="1"/>
          <p:nvPr/>
        </p:nvSpPr>
        <p:spPr>
          <a:xfrm>
            <a:off x="0" y="3161625"/>
            <a:ext cx="4279200" cy="181530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a:solidFill>
                  <a:schemeClr val="dk1"/>
                </a:solidFill>
                <a:latin typeface="Quattrocento Sans"/>
                <a:ea typeface="Quattrocento Sans"/>
                <a:cs typeface="Quattrocento Sans"/>
                <a:sym typeface="Quattrocento Sans"/>
              </a:rPr>
              <a:t>While a vertex is not known, another shorter path might be found</a:t>
            </a:r>
            <a:endParaRPr sz="190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a:solidFill>
                  <a:schemeClr val="dk1"/>
                </a:solidFill>
                <a:latin typeface="Quattrocento Sans"/>
                <a:ea typeface="Quattrocento Sans"/>
                <a:cs typeface="Quattrocento Sans"/>
                <a:sym typeface="Quattrocento Sans"/>
              </a:rPr>
              <a:t>We call this update </a:t>
            </a:r>
            <a:r>
              <a:rPr lang="en-US" sz="1900" b="1">
                <a:solidFill>
                  <a:schemeClr val="accent3"/>
                </a:solidFill>
                <a:latin typeface="Quattrocento Sans"/>
                <a:ea typeface="Quattrocento Sans"/>
                <a:cs typeface="Quattrocento Sans"/>
                <a:sym typeface="Quattrocento Sans"/>
              </a:rPr>
              <a:t>relaxing</a:t>
            </a:r>
            <a:r>
              <a:rPr lang="en-US" sz="1900">
                <a:solidFill>
                  <a:schemeClr val="dk1"/>
                </a:solidFill>
                <a:latin typeface="Quattrocento Sans"/>
                <a:ea typeface="Quattrocento Sans"/>
                <a:cs typeface="Quattrocento Sans"/>
                <a:sym typeface="Quattrocento Sans"/>
              </a:rPr>
              <a:t> the distance because it only ever shortens the current best path</a:t>
            </a:r>
            <a:br>
              <a:rPr lang="en-US" sz="1900">
                <a:solidFill>
                  <a:schemeClr val="dk1"/>
                </a:solidFill>
                <a:latin typeface="Quattrocento Sans"/>
                <a:ea typeface="Quattrocento Sans"/>
                <a:cs typeface="Quattrocento Sans"/>
                <a:sym typeface="Quattrocento Sans"/>
              </a:rPr>
            </a:br>
            <a:endParaRPr sz="1900">
              <a:latin typeface="Quattrocento Sans"/>
              <a:ea typeface="Quattrocento Sans"/>
              <a:cs typeface="Quattrocento Sans"/>
              <a:sym typeface="Quattrocento Sans"/>
            </a:endParaRPr>
          </a:p>
        </p:txBody>
      </p:sp>
      <p:sp>
        <p:nvSpPr>
          <p:cNvPr id="1051" name="Google Shape;1051;p54"/>
          <p:cNvSpPr txBox="1"/>
          <p:nvPr/>
        </p:nvSpPr>
        <p:spPr>
          <a:xfrm>
            <a:off x="120750" y="4716375"/>
            <a:ext cx="4037700" cy="181530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a:solidFill>
                  <a:schemeClr val="dk1"/>
                </a:solidFill>
                <a:latin typeface="Quattrocento Sans"/>
                <a:ea typeface="Quattrocento Sans"/>
                <a:cs typeface="Quattrocento Sans"/>
                <a:sym typeface="Quattrocento Sans"/>
              </a:rPr>
              <a:t>Going through closest vertices first lets us confidently say no shorter path will be found once known</a:t>
            </a:r>
            <a:endParaRPr sz="190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a:solidFill>
                  <a:schemeClr val="dk1"/>
                </a:solidFill>
                <a:latin typeface="Quattrocento Sans"/>
                <a:ea typeface="Quattrocento Sans"/>
                <a:cs typeface="Quattrocento Sans"/>
                <a:sym typeface="Quattrocento Sans"/>
              </a:rPr>
              <a:t>Because not possible to find a shorter path that uses a farther vertex we’ll consider later</a:t>
            </a:r>
            <a:endParaRPr sz="190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a:t>Graph Direction</a:t>
            </a:r>
            <a:endParaRPr sz="2500"/>
          </a:p>
          <a:p>
            <a:pPr marL="457200" lvl="0" indent="-342900" algn="l" rtl="0">
              <a:lnSpc>
                <a:spcPct val="90000"/>
              </a:lnSpc>
              <a:spcBef>
                <a:spcPts val="400"/>
              </a:spcBef>
              <a:spcAft>
                <a:spcPts val="0"/>
              </a:spcAft>
              <a:buClr>
                <a:srgbClr val="4C3283"/>
              </a:buClr>
              <a:buSzPts val="1800"/>
              <a:buChar char="●"/>
            </a:pPr>
            <a:r>
              <a:rPr lang="en-US" sz="1800" b="1">
                <a:solidFill>
                  <a:srgbClr val="4C3282"/>
                </a:solidFill>
              </a:rPr>
              <a:t>Undirected graph</a:t>
            </a:r>
            <a:r>
              <a:rPr lang="en-US" sz="1800"/>
              <a:t> – edges have no direction and are two-way</a:t>
            </a:r>
            <a:endParaRPr sz="1800"/>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4C3282"/>
                </a:solidFill>
                <a:latin typeface="Calibri"/>
                <a:ea typeface="Calibri"/>
                <a:cs typeface="Calibri"/>
                <a:sym typeface="Calibri"/>
              </a:rPr>
              <a:t>V = { Karen, Jim, Pam }</a:t>
            </a:r>
            <a:endParaRPr sz="180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B6A479"/>
                </a:solidFill>
                <a:latin typeface="Calibri"/>
                <a:ea typeface="Calibri"/>
                <a:cs typeface="Calibri"/>
                <a:sym typeface="Calibri"/>
              </a:rPr>
              <a:t>E = { (Jim, Pam), (Jim, Karen) } </a:t>
            </a:r>
            <a:r>
              <a:rPr lang="en-US" sz="1800" i="1">
                <a:solidFill>
                  <a:srgbClr val="B6A479"/>
                </a:solidFill>
                <a:latin typeface="Calibri"/>
                <a:ea typeface="Calibri"/>
                <a:cs typeface="Calibri"/>
                <a:sym typeface="Calibri"/>
              </a:rPr>
              <a:t>inferred (Karen, Jim) and (Pam, Jim)</a:t>
            </a:r>
            <a:endParaRPr sz="1800" i="1">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a:solidFill>
                  <a:srgbClr val="4C3282"/>
                </a:solidFill>
              </a:rPr>
              <a:t>Directed graphs </a:t>
            </a:r>
            <a:r>
              <a:rPr lang="en-US" sz="1800"/>
              <a:t>– edges have direction and are thus one-way</a:t>
            </a:r>
            <a:endParaRPr sz="140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4C3282"/>
                </a:solidFill>
                <a:latin typeface="Calibri"/>
                <a:ea typeface="Calibri"/>
                <a:cs typeface="Calibri"/>
                <a:sym typeface="Calibri"/>
              </a:rPr>
              <a:t>V = { Gunther, Rachel, Ross }</a:t>
            </a:r>
            <a:endParaRPr sz="140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B6A479"/>
                </a:solidFill>
                <a:latin typeface="Calibri"/>
                <a:ea typeface="Calibri"/>
                <a:cs typeface="Calibri"/>
                <a:sym typeface="Calibri"/>
              </a:rPr>
              <a:t>E = { (Gunther, Rachel), (Rachel, Ross), (Ross, Rachel) }</a:t>
            </a:r>
            <a:endParaRPr sz="170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a:t>Degree of a Vertex</a:t>
            </a:r>
            <a:endParaRPr sz="2500"/>
          </a:p>
          <a:p>
            <a:pPr marL="457200" lvl="0" indent="-342900" algn="l" rtl="0">
              <a:spcBef>
                <a:spcPts val="400"/>
              </a:spcBef>
              <a:spcAft>
                <a:spcPts val="0"/>
              </a:spcAft>
              <a:buSzPts val="1800"/>
              <a:buChar char="●"/>
            </a:pPr>
            <a:r>
              <a:rPr lang="en-US" sz="1800" b="1">
                <a:solidFill>
                  <a:srgbClr val="4C3282"/>
                </a:solidFill>
              </a:rPr>
              <a:t>Degree</a:t>
            </a:r>
            <a:r>
              <a:rPr lang="en-US" sz="1800"/>
              <a:t> – the number of edges connected to that vertex</a:t>
            </a:r>
            <a:endParaRPr sz="1800"/>
          </a:p>
          <a:p>
            <a:pPr marL="914400" lvl="1" indent="-342900" algn="l" rtl="0">
              <a:spcBef>
                <a:spcPts val="0"/>
              </a:spcBef>
              <a:spcAft>
                <a:spcPts val="0"/>
              </a:spcAft>
              <a:buSzPts val="1800"/>
              <a:buChar char="○"/>
            </a:pPr>
            <a:r>
              <a:rPr lang="en-US" sz="1800">
                <a:solidFill>
                  <a:srgbClr val="4C3282"/>
                </a:solidFill>
              </a:rPr>
              <a:t>Karen : </a:t>
            </a:r>
            <a:r>
              <a:rPr lang="en-US" sz="1800">
                <a:solidFill>
                  <a:srgbClr val="B6A479"/>
                </a:solidFill>
              </a:rPr>
              <a:t>1</a:t>
            </a:r>
            <a:r>
              <a:rPr lang="en-US" sz="1800">
                <a:solidFill>
                  <a:srgbClr val="4C3282"/>
                </a:solidFill>
              </a:rPr>
              <a:t>, Jim : </a:t>
            </a:r>
            <a:r>
              <a:rPr lang="en-US" sz="1800">
                <a:solidFill>
                  <a:srgbClr val="B6A479"/>
                </a:solidFill>
              </a:rPr>
              <a:t>1</a:t>
            </a:r>
            <a:r>
              <a:rPr lang="en-US" sz="1800">
                <a:solidFill>
                  <a:srgbClr val="4C3282"/>
                </a:solidFill>
              </a:rPr>
              <a:t>, Pam : </a:t>
            </a:r>
            <a:r>
              <a:rPr lang="en-US" sz="1800">
                <a:solidFill>
                  <a:srgbClr val="B6A479"/>
                </a:solidFill>
              </a:rPr>
              <a:t>1</a:t>
            </a:r>
            <a:endParaRPr sz="1800"/>
          </a:p>
          <a:p>
            <a:pPr marL="457200" lvl="0" indent="-342900" algn="l" rtl="0">
              <a:spcBef>
                <a:spcPts val="0"/>
              </a:spcBef>
              <a:spcAft>
                <a:spcPts val="0"/>
              </a:spcAft>
              <a:buSzPts val="1800"/>
              <a:buChar char="●"/>
            </a:pPr>
            <a:r>
              <a:rPr lang="en-US" sz="1800" b="1">
                <a:solidFill>
                  <a:srgbClr val="4C3282"/>
                </a:solidFill>
              </a:rPr>
              <a:t>In-degree</a:t>
            </a:r>
            <a:r>
              <a:rPr lang="en-US" sz="1800"/>
              <a:t> – the number of directed edges that point to a vertex</a:t>
            </a:r>
            <a:endParaRPr sz="1800"/>
          </a:p>
          <a:p>
            <a:pPr marL="914400" lvl="1" indent="-342900" algn="l" rtl="0">
              <a:spcBef>
                <a:spcPts val="0"/>
              </a:spcBef>
              <a:spcAft>
                <a:spcPts val="0"/>
              </a:spcAft>
              <a:buSzPts val="1800"/>
              <a:buChar char="○"/>
            </a:pPr>
            <a:r>
              <a:rPr lang="en-US" sz="1800">
                <a:solidFill>
                  <a:srgbClr val="4C3282"/>
                </a:solidFill>
              </a:rPr>
              <a:t>Gunther : </a:t>
            </a:r>
            <a:r>
              <a:rPr lang="en-US" sz="1800">
                <a:solidFill>
                  <a:srgbClr val="B6A479"/>
                </a:solidFill>
              </a:rPr>
              <a:t>0</a:t>
            </a:r>
            <a:r>
              <a:rPr lang="en-US" sz="1800">
                <a:solidFill>
                  <a:srgbClr val="4C3282"/>
                </a:solidFill>
              </a:rPr>
              <a:t>, Rachel : </a:t>
            </a:r>
            <a:r>
              <a:rPr lang="en-US" sz="1800">
                <a:solidFill>
                  <a:srgbClr val="B6A479"/>
                </a:solidFill>
              </a:rPr>
              <a:t>2</a:t>
            </a:r>
            <a:r>
              <a:rPr lang="en-US" sz="1800">
                <a:solidFill>
                  <a:srgbClr val="4C3282"/>
                </a:solidFill>
              </a:rPr>
              <a:t>, Ross : </a:t>
            </a:r>
            <a:r>
              <a:rPr lang="en-US" sz="1800">
                <a:solidFill>
                  <a:srgbClr val="B6A479"/>
                </a:solidFill>
              </a:rPr>
              <a:t>1</a:t>
            </a:r>
            <a:endParaRPr sz="1800"/>
          </a:p>
          <a:p>
            <a:pPr marL="457200" lvl="0" indent="-342900" algn="l" rtl="0">
              <a:spcBef>
                <a:spcPts val="0"/>
              </a:spcBef>
              <a:spcAft>
                <a:spcPts val="0"/>
              </a:spcAft>
              <a:buSzPts val="1800"/>
              <a:buChar char="●"/>
            </a:pPr>
            <a:r>
              <a:rPr lang="en-US" sz="1800" b="1">
                <a:solidFill>
                  <a:srgbClr val="4C3282"/>
                </a:solidFill>
              </a:rPr>
              <a:t>Out-degree</a:t>
            </a:r>
            <a:r>
              <a:rPr lang="en-US" sz="1800"/>
              <a:t> – the number of directed edges that start at a vertex</a:t>
            </a:r>
            <a:endParaRPr sz="1800"/>
          </a:p>
          <a:p>
            <a:pPr marL="914400" lvl="1" indent="-342900" algn="l" rtl="0">
              <a:spcBef>
                <a:spcPts val="0"/>
              </a:spcBef>
              <a:spcAft>
                <a:spcPts val="0"/>
              </a:spcAft>
              <a:buSzPts val="1800"/>
              <a:buChar char="○"/>
            </a:pPr>
            <a:r>
              <a:rPr lang="en-US" sz="1800">
                <a:solidFill>
                  <a:srgbClr val="4C3282"/>
                </a:solidFill>
              </a:rPr>
              <a:t>Gunther : </a:t>
            </a:r>
            <a:r>
              <a:rPr lang="en-US" sz="1800">
                <a:solidFill>
                  <a:srgbClr val="B6A479"/>
                </a:solidFill>
              </a:rPr>
              <a:t>1</a:t>
            </a:r>
            <a:r>
              <a:rPr lang="en-US" sz="1800">
                <a:solidFill>
                  <a:srgbClr val="4C3282"/>
                </a:solidFill>
              </a:rPr>
              <a:t>, Rachel : </a:t>
            </a:r>
            <a:r>
              <a:rPr lang="en-US" sz="1800">
                <a:solidFill>
                  <a:srgbClr val="B6A479"/>
                </a:solidFill>
              </a:rPr>
              <a:t>1</a:t>
            </a:r>
            <a:r>
              <a:rPr lang="en-US" sz="1800">
                <a:solidFill>
                  <a:srgbClr val="4C3282"/>
                </a:solidFill>
              </a:rPr>
              <a:t>, Ross : </a:t>
            </a:r>
            <a:r>
              <a:rPr lang="en-US" sz="1800">
                <a:solidFill>
                  <a:srgbClr val="B6A479"/>
                </a:solidFill>
              </a:rPr>
              <a:t>1</a:t>
            </a:r>
            <a:endParaRPr sz="170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485" name="Google Shape;485;p32"/>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1">
                <a:solidFill>
                  <a:srgbClr val="4B2A85"/>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1">
                <a:solidFill>
                  <a:srgbClr val="4B2A85"/>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rgbClr val="4B2A85"/>
                </a:solidFill>
                <a:latin typeface="Consolas"/>
                <a:ea typeface="Consolas"/>
                <a:cs typeface="Consolas"/>
                <a:sym typeface="Consolas"/>
              </a:rPr>
              <a:t>Set </a:t>
            </a:r>
            <a:r>
              <a:rPr lang="en-US" sz="1600" b="0">
                <a:solidFill>
                  <a:schemeClr val="dk1"/>
                </a:solidFill>
                <a:latin typeface="Consolas"/>
                <a:ea typeface="Consolas"/>
                <a:cs typeface="Consolas"/>
                <a:sym typeface="Consolas"/>
              </a:rPr>
              <a:t>known; </a:t>
            </a:r>
            <a:r>
              <a:rPr lang="en-US" sz="1600" b="1">
                <a:solidFill>
                  <a:srgbClr val="4B2A85"/>
                </a:solidFill>
                <a:latin typeface="Consolas"/>
                <a:ea typeface="Consolas"/>
                <a:cs typeface="Consolas"/>
                <a:sym typeface="Consolas"/>
              </a:rPr>
              <a:t>Map </a:t>
            </a:r>
            <a:r>
              <a:rPr lang="en-US" sz="1600" b="0">
                <a:solidFill>
                  <a:schemeClr val="dk1"/>
                </a:solidFill>
                <a:latin typeface="Consolas"/>
                <a:ea typeface="Consolas"/>
                <a:cs typeface="Consolas"/>
                <a:sym typeface="Consolas"/>
              </a:rPr>
              <a:t>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486" name="Google Shape;486;p32"/>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487" name="Google Shape;487;p32"/>
          <p:cNvSpPr/>
          <p:nvPr/>
        </p:nvSpPr>
        <p:spPr>
          <a:xfrm>
            <a:off x="2206150" y="2071750"/>
            <a:ext cx="1852200" cy="422700"/>
          </a:xfrm>
          <a:prstGeom prst="wedgeRectCallout">
            <a:avLst>
              <a:gd name="adj1" fmla="val 77959"/>
              <a:gd name="adj2" fmla="val 9745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come back…</a:t>
            </a:r>
            <a:endParaRPr/>
          </a:p>
        </p:txBody>
      </p:sp>
      <p:sp>
        <p:nvSpPr>
          <p:cNvPr id="488" name="Google Shape;488;p32"/>
          <p:cNvSpPr/>
          <p:nvPr/>
        </p:nvSpPr>
        <p:spPr>
          <a:xfrm>
            <a:off x="970700" y="2589725"/>
            <a:ext cx="2370000" cy="634800"/>
          </a:xfrm>
          <a:prstGeom prst="wedgeRectCallout">
            <a:avLst>
              <a:gd name="adj1" fmla="val 111706"/>
              <a:gd name="adj2" fmla="val 2020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How do we find this??</a:t>
            </a:r>
            <a:endParaRPr/>
          </a:p>
        </p:txBody>
      </p:sp>
      <p:sp>
        <p:nvSpPr>
          <p:cNvPr id="489" name="Google Shape;489;p32"/>
          <p:cNvSpPr/>
          <p:nvPr/>
        </p:nvSpPr>
        <p:spPr>
          <a:xfrm>
            <a:off x="2029675" y="3319800"/>
            <a:ext cx="1791300" cy="320700"/>
          </a:xfrm>
          <a:prstGeom prst="wedgeRectCallout">
            <a:avLst>
              <a:gd name="adj1" fmla="val 100488"/>
              <a:gd name="adj2" fmla="val -5706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HashSet</a:t>
            </a:r>
            <a:endParaRPr/>
          </a:p>
        </p:txBody>
      </p:sp>
      <p:sp>
        <p:nvSpPr>
          <p:cNvPr id="490" name="Google Shape;490;p32"/>
          <p:cNvSpPr/>
          <p:nvPr/>
        </p:nvSpPr>
        <p:spPr>
          <a:xfrm>
            <a:off x="1638850" y="3811425"/>
            <a:ext cx="2057100" cy="422700"/>
          </a:xfrm>
          <a:prstGeom prst="wedgeRectCallout">
            <a:avLst>
              <a:gd name="adj1" fmla="val 105445"/>
              <a:gd name="adj2" fmla="val -10024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worst case</a:t>
            </a:r>
            <a:endParaRPr/>
          </a:p>
        </p:txBody>
      </p:sp>
      <p:grpSp>
        <p:nvGrpSpPr>
          <p:cNvPr id="491" name="Google Shape;491;p32"/>
          <p:cNvGrpSpPr/>
          <p:nvPr/>
        </p:nvGrpSpPr>
        <p:grpSpPr>
          <a:xfrm>
            <a:off x="1863175" y="4405050"/>
            <a:ext cx="3452574" cy="719210"/>
            <a:chOff x="1863175" y="4786050"/>
            <a:chExt cx="3452574" cy="719210"/>
          </a:xfrm>
        </p:grpSpPr>
        <p:sp>
          <p:nvSpPr>
            <p:cNvPr id="492" name="Google Shape;492;p32"/>
            <p:cNvSpPr/>
            <p:nvPr/>
          </p:nvSpPr>
          <p:spPr>
            <a:xfrm>
              <a:off x="1863175" y="4786050"/>
              <a:ext cx="2124300" cy="320700"/>
            </a:xfrm>
            <a:prstGeom prst="wedgeRectCallout">
              <a:avLst>
                <a:gd name="adj1" fmla="val 98484"/>
                <a:gd name="adj2" fmla="val -17832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HashMap</a:t>
              </a:r>
              <a:endParaRPr/>
            </a:p>
          </p:txBody>
        </p:sp>
        <p:sp>
          <p:nvSpPr>
            <p:cNvPr id="493" name="Google Shape;493;p32"/>
            <p:cNvSpPr/>
            <p:nvPr/>
          </p:nvSpPr>
          <p:spPr>
            <a:xfrm rot="6315809">
              <a:off x="4471523" y="4461279"/>
              <a:ext cx="180051" cy="1514662"/>
            </a:xfrm>
            <a:prstGeom prst="triangle">
              <a:avLst>
                <a:gd name="adj" fmla="val 0"/>
              </a:avLst>
            </a:prstGeom>
            <a:solidFill>
              <a:srgbClr val="A48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2"/>
          <p:cNvSpPr txBox="1"/>
          <p:nvPr/>
        </p:nvSpPr>
        <p:spPr>
          <a:xfrm>
            <a:off x="302275" y="5551100"/>
            <a:ext cx="9672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We can use an optimized structure that will tell us the “minimum” distance vertex, and let us “update distance” as we go…</a:t>
            </a:r>
            <a:endParaRPr sz="1700">
              <a:latin typeface="Quattrocento Sans"/>
              <a:ea typeface="Quattrocento Sans"/>
              <a:cs typeface="Quattrocento Sans"/>
              <a:sym typeface="Quattrocento Sans"/>
            </a:endParaRPr>
          </a:p>
        </p:txBody>
      </p:sp>
      <p:sp>
        <p:nvSpPr>
          <p:cNvPr id="495" name="Google Shape;495;p32"/>
          <p:cNvSpPr txBox="1"/>
          <p:nvPr/>
        </p:nvSpPr>
        <p:spPr>
          <a:xfrm>
            <a:off x="1176800" y="6144725"/>
            <a:ext cx="967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Use a </a:t>
            </a:r>
            <a:r>
              <a:rPr lang="en-US" sz="1700" b="1">
                <a:latin typeface="Quattrocento Sans"/>
                <a:ea typeface="Quattrocento Sans"/>
                <a:cs typeface="Quattrocento Sans"/>
                <a:sym typeface="Quattrocento Sans"/>
              </a:rPr>
              <a:t>HeapMinPriorityQueue</a:t>
            </a:r>
            <a:r>
              <a:rPr lang="en-US" sz="1700">
                <a:latin typeface="Quattrocento Sans"/>
                <a:ea typeface="Quattrocento Sans"/>
                <a:cs typeface="Quattrocento Sans"/>
                <a:sym typeface="Quattrocento Sans"/>
              </a:rPr>
              <a:t>! (like the one from P3)</a:t>
            </a:r>
            <a:endParaRPr sz="1700">
              <a:latin typeface="Quattrocento Sans"/>
              <a:ea typeface="Quattrocento Sans"/>
              <a:cs typeface="Quattrocento Sans"/>
              <a:sym typeface="Quattrocento Sans"/>
            </a:endParaRPr>
          </a:p>
        </p:txBody>
      </p:sp>
      <p:sp>
        <p:nvSpPr>
          <p:cNvPr id="496" name="Google Shape;496;p32"/>
          <p:cNvSpPr/>
          <p:nvPr/>
        </p:nvSpPr>
        <p:spPr>
          <a:xfrm>
            <a:off x="9544800" y="0"/>
            <a:ext cx="2647200" cy="1696500"/>
          </a:xfrm>
          <a:prstGeom prst="star5">
            <a:avLst>
              <a:gd name="adj" fmla="val 19098"/>
              <a:gd name="hf" fmla="val 105146"/>
              <a:gd name="vf" fmla="val 110557"/>
            </a:avLst>
          </a:prstGeom>
          <a:solidFill>
            <a:srgbClr val="4B2A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Important for P4!</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96"/>
                                        </p:tgtEl>
                                        <p:attrNameLst>
                                          <p:attrName>style.visibility</p:attrName>
                                        </p:attrNameLst>
                                      </p:cBhvr>
                                      <p:to>
                                        <p:strVal val="visible"/>
                                      </p:to>
                                    </p:set>
                                    <p:anim calcmode="lin" valueType="num">
                                      <p:cBhvr additive="base">
                                        <p:cTn id="39" dur="1000"/>
                                        <p:tgtEl>
                                          <p:spTgt spid="4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1">
                <a:solidFill>
                  <a:srgbClr val="4B2A85"/>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1">
                <a:solidFill>
                  <a:srgbClr val="4B2A85"/>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rgbClr val="4B2A85"/>
                </a:solidFill>
                <a:latin typeface="Consolas"/>
                <a:ea typeface="Consolas"/>
                <a:cs typeface="Consolas"/>
                <a:sym typeface="Consolas"/>
              </a:rPr>
              <a:t>Set </a:t>
            </a:r>
            <a:r>
              <a:rPr lang="en-US" sz="1600" b="0">
                <a:solidFill>
                  <a:schemeClr val="dk1"/>
                </a:solidFill>
                <a:latin typeface="Consolas"/>
                <a:ea typeface="Consolas"/>
                <a:cs typeface="Consolas"/>
                <a:sym typeface="Consolas"/>
              </a:rPr>
              <a:t>known; </a:t>
            </a:r>
            <a:r>
              <a:rPr lang="en-US" sz="1600" b="1">
                <a:solidFill>
                  <a:srgbClr val="4B2A85"/>
                </a:solidFill>
                <a:latin typeface="Consolas"/>
                <a:ea typeface="Consolas"/>
                <a:cs typeface="Consolas"/>
                <a:sym typeface="Consolas"/>
              </a:rPr>
              <a:t>Map </a:t>
            </a:r>
            <a:r>
              <a:rPr lang="en-US" sz="1600" b="0">
                <a:solidFill>
                  <a:schemeClr val="dk1"/>
                </a:solidFill>
                <a:latin typeface="Consolas"/>
                <a:ea typeface="Consolas"/>
                <a:cs typeface="Consolas"/>
                <a:sym typeface="Consolas"/>
              </a:rPr>
              <a:t>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a:solidFill>
                  <a:schemeClr val="dk1"/>
                </a:solidFill>
                <a:latin typeface="Consolas"/>
                <a:ea typeface="Consolas"/>
                <a:cs typeface="Consolas"/>
                <a:sym typeface="Consolas"/>
              </a:rPr>
              <a:t>        update distance in list of unknown vertices</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7" name="Google Shape;507;p33"/>
          <p:cNvSpPr/>
          <p:nvPr/>
        </p:nvSpPr>
        <p:spPr>
          <a:xfrm>
            <a:off x="2029675" y="2589725"/>
            <a:ext cx="1311000" cy="320700"/>
          </a:xfrm>
          <a:prstGeom prst="wedgeRectCallout">
            <a:avLst>
              <a:gd name="adj1" fmla="val 158974"/>
              <a:gd name="adj2" fmla="val 640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a:t>
            </a:r>
            <a:endParaRPr/>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10" name="Google Shape;510;p33"/>
          <p:cNvSpPr txBox="1"/>
          <p:nvPr/>
        </p:nvSpPr>
        <p:spPr>
          <a:xfrm>
            <a:off x="2029675" y="5870175"/>
            <a:ext cx="4687800" cy="492600"/>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Quattrocento Sans"/>
                <a:ea typeface="Quattrocento Sans"/>
                <a:cs typeface="Quattrocento Sans"/>
                <a:sym typeface="Quattrocento Sans"/>
              </a:rPr>
              <a:t>Final runtime: </a:t>
            </a:r>
            <a:r>
              <a:rPr lang="en-US" sz="2000">
                <a:latin typeface="Georgia"/>
                <a:ea typeface="Georgia"/>
                <a:cs typeface="Georgia"/>
                <a:sym typeface="Georgia"/>
              </a:rPr>
              <a:t>O(|V|log|V| + |E|log|V|)</a:t>
            </a:r>
            <a:endParaRPr sz="20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52</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2</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4</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12</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a:t>
            </a:r>
            <a:endParaRPr>
              <a:latin typeface="Quattrocento Sans"/>
              <a:ea typeface="Quattrocento Sans"/>
              <a:cs typeface="Quattrocento Sans"/>
              <a:sym typeface="Quattrocen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4</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a:t>
            </a:r>
            <a:endParaRPr>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7</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F</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8</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H</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11</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a:t>
            </a:r>
            <a:endParaRPr>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a:t>Two vertices are </a:t>
            </a:r>
            <a:r>
              <a:rPr lang="en-US" b="1">
                <a:solidFill>
                  <a:srgbClr val="4C3283"/>
                </a:solidFill>
              </a:rPr>
              <a:t>connected</a:t>
            </a:r>
            <a:r>
              <a:rPr lang="en-US"/>
              <a:t> if there is a path between them</a:t>
            </a:r>
            <a:endParaRPr/>
          </a:p>
          <a:p>
            <a:pPr marL="457200" lvl="0" indent="-368300" algn="l" rtl="0">
              <a:lnSpc>
                <a:spcPct val="90000"/>
              </a:lnSpc>
              <a:spcBef>
                <a:spcPts val="400"/>
              </a:spcBef>
              <a:spcAft>
                <a:spcPts val="0"/>
              </a:spcAft>
              <a:buSzPts val="2200"/>
              <a:buChar char="●"/>
            </a:pPr>
            <a:r>
              <a:rPr lang="en-US" sz="2200"/>
              <a:t>If all the vertices are connected, we say the graph is </a:t>
            </a:r>
            <a:r>
              <a:rPr lang="en-US" sz="2200" b="1">
                <a:solidFill>
                  <a:srgbClr val="4C3283"/>
                </a:solidFill>
              </a:rPr>
              <a:t>connected</a:t>
            </a:r>
            <a:endParaRPr sz="2200" b="1">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a:t>A directed graph is </a:t>
            </a:r>
            <a:r>
              <a:rPr lang="en-US" sz="2200" b="1">
                <a:solidFill>
                  <a:srgbClr val="4C3283"/>
                </a:solidFill>
              </a:rPr>
              <a:t>weakly connected</a:t>
            </a:r>
            <a:r>
              <a:rPr lang="en-US" sz="2200"/>
              <a:t> if replacing every directed edge with an undirected edge results in a connected graph</a:t>
            </a:r>
            <a:endParaRPr sz="2200"/>
          </a:p>
          <a:p>
            <a:pPr marL="1371600" lvl="1" indent="-368300" algn="l" rtl="0">
              <a:lnSpc>
                <a:spcPct val="90000"/>
              </a:lnSpc>
              <a:spcBef>
                <a:spcPts val="0"/>
              </a:spcBef>
              <a:spcAft>
                <a:spcPts val="0"/>
              </a:spcAft>
              <a:buSzPts val="2200"/>
              <a:buChar char="○"/>
            </a:pPr>
            <a:r>
              <a:rPr lang="en-US" sz="2200"/>
              <a:t>A directed graph is</a:t>
            </a:r>
            <a:r>
              <a:rPr lang="en-US" sz="2200" b="1">
                <a:solidFill>
                  <a:srgbClr val="4C3283"/>
                </a:solidFill>
              </a:rPr>
              <a:t> strongly connected</a:t>
            </a:r>
            <a:r>
              <a:rPr lang="en-US" sz="2200"/>
              <a:t> if a directed path exists between every pair of vertices</a:t>
            </a:r>
            <a:endParaRPr sz="2200"/>
          </a:p>
          <a:p>
            <a:pPr marL="457200" lvl="0" indent="-368300" algn="l" rtl="0">
              <a:lnSpc>
                <a:spcPct val="90000"/>
              </a:lnSpc>
              <a:spcBef>
                <a:spcPts val="0"/>
              </a:spcBef>
              <a:spcAft>
                <a:spcPts val="0"/>
              </a:spcAft>
              <a:buSzPts val="2200"/>
              <a:buChar char="●"/>
            </a:pPr>
            <a:r>
              <a:rPr lang="en-US" sz="2200"/>
              <a:t>The number of edges leaving a vertex is its </a:t>
            </a:r>
            <a:r>
              <a:rPr lang="en-US" sz="2200" b="1">
                <a:solidFill>
                  <a:srgbClr val="4C3283"/>
                </a:solidFill>
              </a:rPr>
              <a:t>degree</a:t>
            </a:r>
            <a:br>
              <a:rPr lang="en-US" b="1">
                <a:solidFill>
                  <a:srgbClr val="73B5E4"/>
                </a:solidFill>
              </a:rPr>
            </a:br>
            <a:endParaRPr b="1">
              <a:solidFill>
                <a:srgbClr val="73B5E4"/>
              </a:solidFill>
            </a:endParaRPr>
          </a:p>
          <a:p>
            <a:pPr marL="0" lvl="0" indent="0" algn="l" rtl="0">
              <a:lnSpc>
                <a:spcPct val="90000"/>
              </a:lnSpc>
              <a:spcBef>
                <a:spcPts val="1600"/>
              </a:spcBef>
              <a:spcAft>
                <a:spcPts val="0"/>
              </a:spcAft>
              <a:buNone/>
            </a:pPr>
            <a:r>
              <a:rPr lang="en-US"/>
              <a:t>A </a:t>
            </a:r>
            <a:r>
              <a:rPr lang="en-US" b="1">
                <a:solidFill>
                  <a:srgbClr val="4C3283"/>
                </a:solidFill>
              </a:rPr>
              <a:t>path</a:t>
            </a:r>
            <a:r>
              <a:rPr lang="en-US"/>
              <a:t> is a sequence of vertices connected by edges</a:t>
            </a:r>
            <a:endParaRPr/>
          </a:p>
          <a:p>
            <a:pPr marL="457200" lvl="0" indent="-368300" algn="l" rtl="0">
              <a:lnSpc>
                <a:spcPct val="90000"/>
              </a:lnSpc>
              <a:spcBef>
                <a:spcPts val="400"/>
              </a:spcBef>
              <a:spcAft>
                <a:spcPts val="0"/>
              </a:spcAft>
              <a:buSzPts val="2200"/>
              <a:buChar char="●"/>
            </a:pPr>
            <a:r>
              <a:rPr lang="en-US" sz="2200"/>
              <a:t>A </a:t>
            </a:r>
            <a:r>
              <a:rPr lang="en-US" sz="2200" b="1">
                <a:solidFill>
                  <a:srgbClr val="4C3283"/>
                </a:solidFill>
              </a:rPr>
              <a:t>simple path </a:t>
            </a:r>
            <a:r>
              <a:rPr lang="en-US" sz="2200"/>
              <a:t>is a path without repeated vertices</a:t>
            </a:r>
            <a:endParaRPr sz="2200"/>
          </a:p>
          <a:p>
            <a:pPr marL="457200" lvl="0" indent="-368300" algn="l" rtl="0">
              <a:lnSpc>
                <a:spcPct val="90000"/>
              </a:lnSpc>
              <a:spcBef>
                <a:spcPts val="0"/>
              </a:spcBef>
              <a:spcAft>
                <a:spcPts val="0"/>
              </a:spcAft>
              <a:buSzPts val="2200"/>
              <a:buChar char="●"/>
            </a:pPr>
            <a:r>
              <a:rPr lang="en-US" sz="2200"/>
              <a:t>A </a:t>
            </a:r>
            <a:r>
              <a:rPr lang="en-US" sz="2200" b="1">
                <a:solidFill>
                  <a:srgbClr val="4C3283"/>
                </a:solidFill>
              </a:rPr>
              <a:t>cycle</a:t>
            </a:r>
            <a:r>
              <a:rPr lang="en-US" sz="2200"/>
              <a:t> is a path whose first and last vertices are the same</a:t>
            </a:r>
            <a:endParaRPr sz="2200"/>
          </a:p>
          <a:p>
            <a:pPr marL="914400" lvl="1" indent="-342900" algn="l" rtl="0">
              <a:lnSpc>
                <a:spcPct val="90000"/>
              </a:lnSpc>
              <a:spcBef>
                <a:spcPts val="0"/>
              </a:spcBef>
              <a:spcAft>
                <a:spcPts val="0"/>
              </a:spcAft>
              <a:buSzPts val="1800"/>
              <a:buChar char="○"/>
            </a:pPr>
            <a:r>
              <a:rPr lang="en-US" sz="1800"/>
              <a:t>A graph with a cycle is </a:t>
            </a:r>
            <a:r>
              <a:rPr lang="en-US" sz="1800" b="1">
                <a:solidFill>
                  <a:srgbClr val="4C3283"/>
                </a:solidFill>
              </a:rPr>
              <a:t>cyclic</a:t>
            </a:r>
            <a:endParaRPr sz="180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 E</a:t>
            </a:r>
            <a:endParaRPr>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Interpreting the Results</a:t>
            </a:r>
            <a:endParaRPr/>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fontScale="92500" lnSpcReduction="20000"/>
          </a:bodyPr>
          <a:lstStyle/>
          <a:p>
            <a:pPr marL="0" lvl="0" indent="0" algn="l" rtl="0">
              <a:lnSpc>
                <a:spcPct val="90000"/>
              </a:lnSpc>
              <a:spcBef>
                <a:spcPts val="0"/>
              </a:spcBef>
              <a:spcAft>
                <a:spcPts val="0"/>
              </a:spcAft>
              <a:buSzPct val="100000"/>
              <a:buNone/>
            </a:pPr>
            <a:r>
              <a:rPr lang="en-US" sz="2000"/>
              <a:t>Now that we’re done, how do we get the path from A to E?</a:t>
            </a:r>
            <a:endParaRPr/>
          </a:p>
          <a:p>
            <a:pPr marL="91440" lvl="0" indent="-98425" algn="l" rtl="0">
              <a:lnSpc>
                <a:spcPct val="90000"/>
              </a:lnSpc>
              <a:spcBef>
                <a:spcPts val="1400"/>
              </a:spcBef>
              <a:spcAft>
                <a:spcPts val="0"/>
              </a:spcAft>
              <a:buSzPct val="100000"/>
              <a:buChar char="●"/>
            </a:pPr>
            <a:r>
              <a:rPr lang="en-US" sz="2000"/>
              <a:t>Follow edgeTo backpointers!</a:t>
            </a:r>
            <a:endParaRPr/>
          </a:p>
          <a:p>
            <a:pPr marL="91440" lvl="0" indent="-98425" algn="l" rtl="0">
              <a:lnSpc>
                <a:spcPct val="90000"/>
              </a:lnSpc>
              <a:spcBef>
                <a:spcPts val="1400"/>
              </a:spcBef>
              <a:spcAft>
                <a:spcPts val="0"/>
              </a:spcAft>
              <a:buSzPct val="100000"/>
              <a:buChar char="●"/>
            </a:pPr>
            <a:r>
              <a:rPr lang="en-US" sz="2000"/>
              <a:t>distTo and edgeTo make up the </a:t>
            </a:r>
            <a:r>
              <a:rPr lang="en-US" sz="2000" b="1"/>
              <a:t>shortest path tree</a:t>
            </a:r>
            <a:endParaRPr sz="2000"/>
          </a:p>
          <a:p>
            <a:pPr marL="91440" lvl="0" indent="0" algn="l" rtl="0">
              <a:lnSpc>
                <a:spcPct val="90000"/>
              </a:lnSpc>
              <a:spcBef>
                <a:spcPts val="1400"/>
              </a:spcBef>
              <a:spcAft>
                <a:spcPts val="0"/>
              </a:spcAft>
              <a:buSzPct val="100000"/>
              <a:buNone/>
            </a:pPr>
            <a:endParaRPr sz="200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 E</a:t>
            </a:r>
            <a:endParaRPr>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a:t>Once a vertex is marked known, its shortest path is known</a:t>
            </a:r>
            <a:endParaRPr/>
          </a:p>
          <a:p>
            <a:pPr marL="914400" lvl="1" indent="-361950" algn="l" rtl="0">
              <a:lnSpc>
                <a:spcPct val="90000"/>
              </a:lnSpc>
              <a:spcBef>
                <a:spcPts val="0"/>
              </a:spcBef>
              <a:spcAft>
                <a:spcPts val="0"/>
              </a:spcAft>
              <a:buSzPts val="2100"/>
              <a:buChar char="○"/>
            </a:pPr>
            <a:r>
              <a:rPr lang="en-US"/>
              <a:t>Can reconstruct path by following backpointers</a:t>
            </a:r>
            <a:endParaRPr/>
          </a:p>
          <a:p>
            <a:pPr marL="457200" lvl="0" indent="-393700" algn="l" rtl="0">
              <a:lnSpc>
                <a:spcPct val="90000"/>
              </a:lnSpc>
              <a:spcBef>
                <a:spcPts val="1000"/>
              </a:spcBef>
              <a:spcAft>
                <a:spcPts val="0"/>
              </a:spcAft>
              <a:buSzPts val="2600"/>
              <a:buChar char="●"/>
            </a:pPr>
            <a:r>
              <a:rPr lang="en-US"/>
              <a:t>While a vertex is not known, another shorter path might be found!</a:t>
            </a:r>
            <a:endParaRPr/>
          </a:p>
          <a:p>
            <a:pPr marL="457200" lvl="0" indent="-393700" algn="l" rtl="0">
              <a:lnSpc>
                <a:spcPct val="90000"/>
              </a:lnSpc>
              <a:spcBef>
                <a:spcPts val="1000"/>
              </a:spcBef>
              <a:spcAft>
                <a:spcPts val="0"/>
              </a:spcAft>
              <a:buSzPts val="2600"/>
              <a:buChar char="●"/>
            </a:pPr>
            <a:r>
              <a:rPr lang="en-US"/>
              <a:t>The “Order Added to Known Set” is unimportant</a:t>
            </a:r>
            <a:endParaRPr/>
          </a:p>
          <a:p>
            <a:pPr marL="914400" lvl="1" indent="-361950" algn="l" rtl="0">
              <a:lnSpc>
                <a:spcPct val="90000"/>
              </a:lnSpc>
              <a:spcBef>
                <a:spcPts val="0"/>
              </a:spcBef>
              <a:spcAft>
                <a:spcPts val="0"/>
              </a:spcAft>
              <a:buSzPts val="2100"/>
              <a:buChar char="○"/>
            </a:pPr>
            <a:r>
              <a:rPr lang="en-US"/>
              <a:t>A detail about how the algorithm works </a:t>
            </a:r>
            <a:r>
              <a:rPr lang="en-US" i="1">
                <a:solidFill>
                  <a:srgbClr val="7F7F7F"/>
                </a:solidFill>
              </a:rPr>
              <a:t>(client doesn’t care)</a:t>
            </a:r>
            <a:endParaRPr/>
          </a:p>
          <a:p>
            <a:pPr marL="914400" lvl="1" indent="-361950" algn="l" rtl="0">
              <a:lnSpc>
                <a:spcPct val="90000"/>
              </a:lnSpc>
              <a:spcBef>
                <a:spcPts val="0"/>
              </a:spcBef>
              <a:spcAft>
                <a:spcPts val="0"/>
              </a:spcAft>
              <a:buSzPts val="2100"/>
              <a:buChar char="○"/>
            </a:pPr>
            <a:r>
              <a:rPr lang="en-US"/>
              <a:t>Not used by the algorithm </a:t>
            </a:r>
            <a:r>
              <a:rPr lang="en-US" i="1">
                <a:solidFill>
                  <a:srgbClr val="7F7F7F"/>
                </a:solidFill>
              </a:rPr>
              <a:t>(implementation doesn’t care)</a:t>
            </a:r>
            <a:endParaRPr/>
          </a:p>
          <a:p>
            <a:pPr marL="914400" lvl="1" indent="-361950" algn="l" rtl="0">
              <a:lnSpc>
                <a:spcPct val="90000"/>
              </a:lnSpc>
              <a:spcBef>
                <a:spcPts val="0"/>
              </a:spcBef>
              <a:spcAft>
                <a:spcPts val="0"/>
              </a:spcAft>
              <a:buSzPts val="2100"/>
              <a:buChar char="○"/>
            </a:pPr>
            <a:r>
              <a:rPr lang="en-US"/>
              <a:t>It is sorted by path-distance; ties are resolved “somehow”</a:t>
            </a:r>
            <a:endParaRPr/>
          </a:p>
          <a:p>
            <a:pPr marL="457200" lvl="0" indent="-393700" algn="l" rtl="0">
              <a:lnSpc>
                <a:spcPct val="90000"/>
              </a:lnSpc>
              <a:spcBef>
                <a:spcPts val="1000"/>
              </a:spcBef>
              <a:spcAft>
                <a:spcPts val="0"/>
              </a:spcAft>
              <a:buSzPts val="2600"/>
              <a:buChar char="●"/>
            </a:pPr>
            <a:r>
              <a:rPr lang="en-US"/>
              <a:t>If we only need path to a specific vertex, can stop early once that vertex is known</a:t>
            </a:r>
            <a:endParaRPr/>
          </a:p>
          <a:p>
            <a:pPr marL="914400" lvl="1" indent="-361950" algn="l" rtl="0">
              <a:lnSpc>
                <a:spcPct val="90000"/>
              </a:lnSpc>
              <a:spcBef>
                <a:spcPts val="0"/>
              </a:spcBef>
              <a:spcAft>
                <a:spcPts val="0"/>
              </a:spcAft>
              <a:buSzPts val="2100"/>
              <a:buChar char="○"/>
            </a:pPr>
            <a:r>
              <a:rPr lang="en-US"/>
              <a:t>Because its shortest path cannot change!</a:t>
            </a:r>
            <a:endParaRPr/>
          </a:p>
          <a:p>
            <a:pPr marL="914400" lvl="1" indent="-361950" algn="l" rtl="0">
              <a:lnSpc>
                <a:spcPct val="90000"/>
              </a:lnSpc>
              <a:spcBef>
                <a:spcPts val="0"/>
              </a:spcBef>
              <a:spcAft>
                <a:spcPts val="0"/>
              </a:spcAft>
              <a:buSzPts val="2100"/>
              <a:buChar char="○"/>
            </a:pPr>
            <a:r>
              <a:rPr lang="en-US"/>
              <a:t>Return a partial </a:t>
            </a:r>
            <a:r>
              <a:rPr lang="en-US" b="1"/>
              <a:t>shortest path tree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55660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a:t>At each step, do what seems best at that step</a:t>
            </a:r>
            <a:endParaRPr/>
          </a:p>
          <a:p>
            <a:pPr marL="914400" lvl="1" indent="-361950" algn="l" rtl="0">
              <a:spcBef>
                <a:spcPts val="0"/>
              </a:spcBef>
              <a:spcAft>
                <a:spcPts val="0"/>
              </a:spcAft>
              <a:buSzPts val="2100"/>
              <a:buChar char="○"/>
            </a:pPr>
            <a:r>
              <a:rPr lang="en-US"/>
              <a:t>“instant gratification”</a:t>
            </a:r>
            <a:endParaRPr/>
          </a:p>
          <a:p>
            <a:pPr marL="914400" lvl="1" indent="-361950" algn="l" rtl="0">
              <a:spcBef>
                <a:spcPts val="0"/>
              </a:spcBef>
              <a:spcAft>
                <a:spcPts val="0"/>
              </a:spcAft>
              <a:buSzPts val="2100"/>
              <a:buChar char="○"/>
            </a:pPr>
            <a:r>
              <a:rPr lang="en-US"/>
              <a:t>“make the locally optimal choice at each stage”</a:t>
            </a:r>
            <a:endParaRPr/>
          </a:p>
          <a:p>
            <a:pPr marL="457200" lvl="0" indent="-393700" algn="l" rtl="0">
              <a:spcBef>
                <a:spcPts val="0"/>
              </a:spcBef>
              <a:spcAft>
                <a:spcPts val="0"/>
              </a:spcAft>
              <a:buSzPts val="2600"/>
              <a:buChar char="●"/>
            </a:pPr>
            <a:r>
              <a:rPr lang="en-US"/>
              <a:t>Dijkstra’s is “greedy” because once a vertex is marked as “processed” we never revisit</a:t>
            </a:r>
            <a:endParaRPr/>
          </a:p>
          <a:p>
            <a:pPr marL="914400" lvl="1" indent="-361950" algn="l" rtl="0">
              <a:spcBef>
                <a:spcPts val="0"/>
              </a:spcBef>
              <a:spcAft>
                <a:spcPts val="0"/>
              </a:spcAft>
              <a:buSzPts val="2100"/>
              <a:buChar char="○"/>
            </a:pPr>
            <a:r>
              <a:rPr lang="en-US"/>
              <a:t>This is why Dijkstra’s does not work with negative edge weights</a:t>
            </a:r>
            <a:endParaRPr/>
          </a:p>
          <a:p>
            <a:pPr marL="0" lvl="0" indent="0" algn="l" rtl="0">
              <a:spcBef>
                <a:spcPts val="1200"/>
              </a:spcBef>
              <a:spcAft>
                <a:spcPts val="0"/>
              </a:spcAft>
              <a:buNone/>
            </a:pPr>
            <a:endParaRPr/>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6"/>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Shortest Path</a:t>
            </a:r>
            <a:endParaRPr/>
          </a:p>
        </p:txBody>
      </p:sp>
      <p:sp>
        <p:nvSpPr>
          <p:cNvPr id="1115" name="Google Shape;1115;p46"/>
          <p:cNvSpPr txBox="1">
            <a:spLocks noGrp="1"/>
          </p:cNvSpPr>
          <p:nvPr>
            <p:ph type="body" idx="1"/>
          </p:nvPr>
        </p:nvSpPr>
        <p:spPr>
          <a:xfrm>
            <a:off x="491650" y="1568275"/>
            <a:ext cx="11572800" cy="2444400"/>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US" sz="2500"/>
              <a:t>A shortest path algorithm that will work with negative edge weights</a:t>
            </a:r>
            <a:endParaRPr sz="2500"/>
          </a:p>
          <a:p>
            <a:pPr marL="914400" lvl="1" indent="-355600" algn="l" rtl="0">
              <a:spcBef>
                <a:spcPts val="0"/>
              </a:spcBef>
              <a:spcAft>
                <a:spcPts val="0"/>
              </a:spcAft>
              <a:buSzPts val="2000"/>
              <a:buChar char="○"/>
            </a:pPr>
            <a:r>
              <a:rPr lang="en-US" sz="2000"/>
              <a:t>Will </a:t>
            </a:r>
            <a:r>
              <a:rPr lang="en-US" sz="2000" b="1"/>
              <a:t>not</a:t>
            </a:r>
            <a:r>
              <a:rPr lang="en-US" sz="2000"/>
              <a:t> work if a negative cycle exists- in this case no shortest path exists</a:t>
            </a:r>
            <a:endParaRPr sz="2000"/>
          </a:p>
          <a:p>
            <a:pPr marL="457200" lvl="0" indent="-387350" algn="l" rtl="0">
              <a:spcBef>
                <a:spcPts val="0"/>
              </a:spcBef>
              <a:spcAft>
                <a:spcPts val="0"/>
              </a:spcAft>
              <a:buSzPts val="2500"/>
              <a:buChar char="●"/>
            </a:pPr>
            <a:r>
              <a:rPr lang="en-US" sz="2500" b="1"/>
              <a:t>Not</a:t>
            </a:r>
            <a:r>
              <a:rPr lang="en-US" sz="2500"/>
              <a:t> a greedy algorithm</a:t>
            </a:r>
            <a:endParaRPr sz="2500"/>
          </a:p>
          <a:p>
            <a:pPr marL="457200" lvl="0" indent="-387350" algn="l" rtl="0">
              <a:spcBef>
                <a:spcPts val="0"/>
              </a:spcBef>
              <a:spcAft>
                <a:spcPts val="0"/>
              </a:spcAft>
              <a:buSzPts val="2500"/>
              <a:buChar char="●"/>
            </a:pPr>
            <a:r>
              <a:rPr lang="en-US" sz="2500"/>
              <a:t>Originally proposed by Alfonso Shimbel, then published by Edward F. Moore (Moore’s Finite State Machine, not of Moore’s law), then republished by Lester Ford Jr and finally named after Richard Bellman (invented dynamic programming) who’s final publication built off of Ford’s</a:t>
            </a:r>
            <a:endParaRPr sz="25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Basics</a:t>
            </a:r>
            <a:endParaRPr/>
          </a:p>
        </p:txBody>
      </p:sp>
      <p:sp>
        <p:nvSpPr>
          <p:cNvPr id="1122" name="Google Shape;1122;p47"/>
          <p:cNvSpPr txBox="1">
            <a:spLocks noGrp="1"/>
          </p:cNvSpPr>
          <p:nvPr>
            <p:ph type="body" idx="1"/>
          </p:nvPr>
        </p:nvSpPr>
        <p:spPr>
          <a:xfrm>
            <a:off x="746175" y="1568275"/>
            <a:ext cx="10189200" cy="2375100"/>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US" sz="2500"/>
              <a:t>There can be at most |V| - 1 edges in our shortest path</a:t>
            </a:r>
            <a:endParaRPr sz="2500"/>
          </a:p>
          <a:p>
            <a:pPr marL="914400" lvl="1" indent="-355600" algn="l" rtl="0">
              <a:spcBef>
                <a:spcPts val="0"/>
              </a:spcBef>
              <a:spcAft>
                <a:spcPts val="0"/>
              </a:spcAft>
              <a:buSzPts val="2000"/>
              <a:buChar char="○"/>
            </a:pPr>
            <a:r>
              <a:rPr lang="en-US" sz="2000"/>
              <a:t>If there are |V| or more edges in a path that means there’s a cycle/repeated Vertex</a:t>
            </a:r>
            <a:endParaRPr sz="2000"/>
          </a:p>
          <a:p>
            <a:pPr marL="457200" lvl="0" indent="-387350" algn="l" rtl="0">
              <a:spcBef>
                <a:spcPts val="0"/>
              </a:spcBef>
              <a:spcAft>
                <a:spcPts val="0"/>
              </a:spcAft>
              <a:buSzPts val="2500"/>
              <a:buChar char="●"/>
            </a:pPr>
            <a:r>
              <a:rPr lang="en-US" sz="2500"/>
              <a:t>Run |V| - 1 iterations of shortest path analysis through the graph</a:t>
            </a:r>
            <a:endParaRPr sz="2500"/>
          </a:p>
          <a:p>
            <a:pPr marL="914400" lvl="1" indent="-355600" algn="l" rtl="0">
              <a:spcBef>
                <a:spcPts val="0"/>
              </a:spcBef>
              <a:spcAft>
                <a:spcPts val="0"/>
              </a:spcAft>
              <a:buSzPts val="2000"/>
              <a:buChar char="○"/>
            </a:pPr>
            <a:r>
              <a:rPr lang="en-US" sz="2000"/>
              <a:t>This means we will repeatedly revisit the “distance from” selected per vertex </a:t>
            </a:r>
            <a:endParaRPr sz="2000"/>
          </a:p>
          <a:p>
            <a:pPr marL="457200" lvl="0" indent="-387350" algn="l" rtl="0">
              <a:spcBef>
                <a:spcPts val="0"/>
              </a:spcBef>
              <a:spcAft>
                <a:spcPts val="0"/>
              </a:spcAft>
              <a:buSzPts val="2500"/>
              <a:buChar char="●"/>
            </a:pPr>
            <a:r>
              <a:rPr lang="en-US" sz="2500"/>
              <a:t>Look at each vertex’s outgoing edges in each iteration</a:t>
            </a:r>
            <a:endParaRPr sz="2500"/>
          </a:p>
          <a:p>
            <a:pPr marL="457200" lvl="0" indent="-387350" algn="l" rtl="0">
              <a:spcBef>
                <a:spcPts val="0"/>
              </a:spcBef>
              <a:spcAft>
                <a:spcPts val="0"/>
              </a:spcAft>
              <a:buSzPts val="2500"/>
              <a:buChar char="●"/>
            </a:pPr>
            <a:r>
              <a:rPr lang="en-US" sz="2500"/>
              <a:t>It is slower than Dijkstra’s for the same problem because it will revisit previously assessed vertices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66</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161" name="Google Shape;1161;p48"/>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67</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1 - for each Vertex’s outgoing edge, does that give us a shorter way to get to a new vertex?</a:t>
            </a:r>
            <a:endParaRPr sz="1700" b="1">
              <a:latin typeface="Quattrocento Sans"/>
              <a:ea typeface="Quattrocento Sans"/>
              <a:cs typeface="Quattrocento Sans"/>
              <a:sym typeface="Quattrocento Sans"/>
            </a:endParaRPr>
          </a:p>
        </p:txBody>
      </p:sp>
      <p:sp>
        <p:nvSpPr>
          <p:cNvPr id="1201" name="Google Shape;1201;p49"/>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68</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2 - re-examining outgoing edges, can we improve the distance to any given Vertex?</a:t>
            </a:r>
            <a:endParaRPr sz="1700" b="1">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
        <p:nvSpPr>
          <p:cNvPr id="1246" name="Google Shape;1246;p50"/>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69</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
        <p:nvSpPr>
          <p:cNvPr id="1290" name="Google Shape;1290;p51"/>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70</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
        <p:nvSpPr>
          <p:cNvPr id="1331" name="Google Shape;1331;p52"/>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endParaRPr lang="en-SE"/>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568275"/>
            <a:ext cx="11016065" cy="4878824"/>
          </a:xfrm>
        </p:spPr>
        <p:txBody>
          <a:bodyPr/>
          <a:lstStyle/>
          <a:p>
            <a:r>
              <a:rPr lang="en-GB" dirty="0"/>
              <a:t>Breadth-First Search Visualized and Explained</a:t>
            </a:r>
          </a:p>
          <a:p>
            <a:pPr lvl="1"/>
            <a:r>
              <a:rPr lang="en-GB" dirty="0">
                <a:hlinkClick r:id="rId2"/>
              </a:rPr>
              <a:t>https://www.youtube.com/watch?v=N6wicLpEmHY&amp;list=PLnZHgAO8ocBv6XRqZkqQjrsIJijn82UUC&amp;index=5</a:t>
            </a:r>
            <a:endParaRPr lang="en-GB" dirty="0"/>
          </a:p>
          <a:p>
            <a:r>
              <a:rPr lang="en-GB" dirty="0"/>
              <a:t>Depth-First Search Visualized and Explained</a:t>
            </a:r>
          </a:p>
          <a:p>
            <a:pPr lvl="1"/>
            <a:r>
              <a:rPr lang="en-GB" dirty="0">
                <a:hlinkClick r:id="rId3"/>
              </a:rPr>
              <a:t>https://www.youtube.com/watch?v=5GcSvYDgiSo&amp;list=PLnZHgAO8ocBv6XRqZkqQjrsIJijn82UUC&amp;index=6</a:t>
            </a:r>
            <a:endParaRPr lang="en-GB" dirty="0"/>
          </a:p>
          <a:p>
            <a:r>
              <a:rPr lang="en-GB" dirty="0"/>
              <a:t>Topological Sort Visualized and Explained</a:t>
            </a:r>
          </a:p>
          <a:p>
            <a:pPr lvl="1"/>
            <a:r>
              <a:rPr lang="en-GB" dirty="0">
                <a:hlinkClick r:id="rId4"/>
              </a:rPr>
              <a:t>https://www.youtube.com/watch?v=7J3GadLzydI&amp;list=PLnZHgAO8ocBv6XRqZkqQjrsIJijn82UUC&amp;index=7</a:t>
            </a:r>
            <a:r>
              <a:rPr lang="en-GB" dirty="0"/>
              <a:t> </a:t>
            </a:r>
            <a:endParaRPr lang="en-SE"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Vertex </a:t>
            </a:r>
            <a:r>
              <a:rPr lang="en-US" sz="2400">
                <a:solidFill>
                  <a:srgbClr val="4C3283"/>
                </a:solidFill>
                <a:latin typeface="Quattrocento Sans"/>
                <a:ea typeface="Quattrocento Sans"/>
                <a:cs typeface="Quattrocento Sans"/>
                <a:sym typeface="Quattrocento Sans"/>
              </a:rPr>
              <a:t>&amp;</a:t>
            </a:r>
            <a:r>
              <a:rPr lang="en-US" sz="2400" b="1">
                <a:solidFill>
                  <a:srgbClr val="4C3283"/>
                </a:solidFill>
                <a:latin typeface="Quattrocento Sans"/>
                <a:ea typeface="Quattrocento Sans"/>
                <a:cs typeface="Quattrocento Sans"/>
                <a:sym typeface="Quattrocento Sans"/>
              </a:rPr>
              <a:t> Edge Labels</a:t>
            </a:r>
            <a:endParaRPr sz="2400" b="1">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Vertex Labels</a:t>
            </a:r>
            <a:endParaRPr sz="2400" b="1">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vertices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418</TotalTime>
  <Words>8865</Words>
  <Application>Microsoft Office PowerPoint</Application>
  <PresentationFormat>Widescreen</PresentationFormat>
  <Paragraphs>2185</Paragraphs>
  <Slides>71</Slides>
  <Notes>59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71</vt:i4>
      </vt:variant>
    </vt:vector>
  </HeadingPairs>
  <TitlesOfParts>
    <vt:vector size="86" baseType="lpstr">
      <vt:lpstr>Calibri</vt:lpstr>
      <vt:lpstr>Times New Roman</vt:lpstr>
      <vt:lpstr>Cambria Math</vt:lpstr>
      <vt:lpstr>Trebuchet MS</vt:lpstr>
      <vt:lpstr>Twentieth Century</vt:lpstr>
      <vt:lpstr>Helvetica</vt:lpstr>
      <vt:lpstr>Arial</vt:lpstr>
      <vt:lpstr>Noto Sans Symbols</vt:lpstr>
      <vt:lpstr>Georgia</vt:lpstr>
      <vt:lpstr>NTR</vt:lpstr>
      <vt:lpstr>Wingdings</vt:lpstr>
      <vt:lpstr>Quattrocento Sans</vt:lpstr>
      <vt:lpstr>Consolas</vt:lpstr>
      <vt:lpstr>Gill Sans Light</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PowerPoint Presentation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Pre-order, Post-order</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lpstr>PowerPoint Presentation</vt:lpstr>
      <vt:lpstr>The Shortest Path Problem</vt:lpstr>
      <vt:lpstr>Using BFS for the Shortest Path Problem</vt:lpstr>
      <vt:lpstr>BFS for Shortest Paths: Example</vt:lpstr>
      <vt:lpstr>What about the Target Vertex?</vt:lpstr>
      <vt:lpstr>Recap: Graph Problems</vt:lpstr>
      <vt:lpstr>Dijkstra’s Algorithm</vt:lpstr>
      <vt:lpstr>Dijkstra’s Algorithm: Idea</vt:lpstr>
      <vt:lpstr>PowerPoint Presentation</vt:lpstr>
      <vt:lpstr>Dijkstra’s Algorithm: Key Properties</vt:lpstr>
      <vt:lpstr>Dijkstra’s Algorithm: Runtime</vt:lpstr>
      <vt:lpstr>Dijkstra’s Algorithm: Runtime</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Interpreting the Results</vt:lpstr>
      <vt:lpstr>Review: Key Features</vt:lpstr>
      <vt:lpstr>Greedy Algorithms</vt:lpstr>
      <vt:lpstr>Bellman-Ford Shortest Path</vt:lpstr>
      <vt:lpstr>Bellman-Ford Basics</vt:lpstr>
      <vt:lpstr>Bellman-Ford Example</vt:lpstr>
      <vt:lpstr>Bellman-Ford Example</vt:lpstr>
      <vt:lpstr>Bellman-Ford Example</vt:lpstr>
      <vt:lpstr>Bellman-Ford Example</vt:lpstr>
      <vt:lpstr>Bellman-Ford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17</cp:revision>
  <dcterms:modified xsi:type="dcterms:W3CDTF">2025-04-09T18:49:42Z</dcterms:modified>
</cp:coreProperties>
</file>